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303" r:id="rId4"/>
    <p:sldId id="258" r:id="rId5"/>
    <p:sldId id="259" r:id="rId6"/>
    <p:sldId id="304" r:id="rId7"/>
    <p:sldId id="260" r:id="rId8"/>
    <p:sldId id="261" r:id="rId9"/>
    <p:sldId id="305" r:id="rId10"/>
    <p:sldId id="262" r:id="rId11"/>
    <p:sldId id="263" r:id="rId12"/>
    <p:sldId id="267" r:id="rId13"/>
    <p:sldId id="271" r:id="rId14"/>
    <p:sldId id="279" r:id="rId15"/>
    <p:sldId id="278" r:id="rId16"/>
    <p:sldId id="277" r:id="rId17"/>
    <p:sldId id="276" r:id="rId18"/>
    <p:sldId id="275" r:id="rId19"/>
    <p:sldId id="274" r:id="rId20"/>
    <p:sldId id="273" r:id="rId21"/>
    <p:sldId id="371" r:id="rId22"/>
    <p:sldId id="272" r:id="rId23"/>
    <p:sldId id="264" r:id="rId24"/>
    <p:sldId id="266" r:id="rId25"/>
    <p:sldId id="280" r:id="rId26"/>
    <p:sldId id="290" r:id="rId27"/>
    <p:sldId id="289" r:id="rId28"/>
    <p:sldId id="288" r:id="rId29"/>
    <p:sldId id="287" r:id="rId30"/>
    <p:sldId id="286" r:id="rId31"/>
    <p:sldId id="285" r:id="rId32"/>
    <p:sldId id="284" r:id="rId33"/>
    <p:sldId id="283" r:id="rId34"/>
    <p:sldId id="282" r:id="rId35"/>
    <p:sldId id="281" r:id="rId36"/>
    <p:sldId id="265" r:id="rId37"/>
    <p:sldId id="269" r:id="rId38"/>
    <p:sldId id="291" r:id="rId39"/>
    <p:sldId id="301" r:id="rId40"/>
    <p:sldId id="300" r:id="rId41"/>
    <p:sldId id="299" r:id="rId42"/>
    <p:sldId id="298" r:id="rId43"/>
    <p:sldId id="297" r:id="rId44"/>
    <p:sldId id="295" r:id="rId45"/>
    <p:sldId id="294" r:id="rId46"/>
    <p:sldId id="293" r:id="rId47"/>
    <p:sldId id="292" r:id="rId48"/>
    <p:sldId id="302" r:id="rId49"/>
    <p:sldId id="306" r:id="rId50"/>
    <p:sldId id="307" r:id="rId51"/>
    <p:sldId id="309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30" r:id="rId71"/>
    <p:sldId id="327" r:id="rId72"/>
    <p:sldId id="331" r:id="rId73"/>
    <p:sldId id="332" r:id="rId74"/>
    <p:sldId id="333" r:id="rId75"/>
    <p:sldId id="334" r:id="rId76"/>
    <p:sldId id="335" r:id="rId77"/>
    <p:sldId id="366" r:id="rId78"/>
    <p:sldId id="336" r:id="rId79"/>
    <p:sldId id="337" r:id="rId80"/>
    <p:sldId id="338" r:id="rId81"/>
    <p:sldId id="339" r:id="rId82"/>
    <p:sldId id="340" r:id="rId83"/>
    <p:sldId id="342" r:id="rId84"/>
    <p:sldId id="343" r:id="rId85"/>
    <p:sldId id="344" r:id="rId86"/>
    <p:sldId id="345" r:id="rId87"/>
    <p:sldId id="328" r:id="rId88"/>
    <p:sldId id="346" r:id="rId89"/>
    <p:sldId id="347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29" r:id="rId99"/>
    <p:sldId id="357" r:id="rId100"/>
    <p:sldId id="358" r:id="rId101"/>
    <p:sldId id="367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8" r:id="rId110"/>
    <p:sldId id="369" r:id="rId111"/>
    <p:sldId id="370" r:id="rId112"/>
    <p:sldId id="372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09"/>
    <p:restoredTop sz="96281"/>
  </p:normalViewPr>
  <p:slideViewPr>
    <p:cSldViewPr snapToGrid="0" snapToObjects="1">
      <p:cViewPr varScale="1">
        <p:scale>
          <a:sx n="84" d="100"/>
          <a:sy n="84" d="100"/>
        </p:scale>
        <p:origin x="20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21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23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374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6120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88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5753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588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164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4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77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46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356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05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15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19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60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61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EA864F7-93D3-B143-A416-9D7D04C9F334}" type="datetimeFigureOut">
              <a:t>4/25/21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F216611-6144-8847-AADF-C5014EF0D6FA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0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D16-BF2B-EE4E-BF29-CCD2E9C30F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árvores de busca binárias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B3E73-9BEA-7A4F-8026-C809987B46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Operações</a:t>
            </a:r>
          </a:p>
        </p:txBody>
      </p:sp>
    </p:spTree>
    <p:extLst>
      <p:ext uri="{BB962C8B-B14F-4D97-AF65-F5344CB8AC3E}">
        <p14:creationId xmlns:p14="http://schemas.microsoft.com/office/powerpoint/2010/main" val="425585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As operações de percorrer determinam a ordem por onde vamos fazer o percurso e como vamos imprimir os valores achados.</a:t>
            </a:r>
          </a:p>
          <a:p>
            <a:r>
              <a:rPr lang="pt-BR"/>
              <a:t>Existem 3 formas de percorrer uma árvore:</a:t>
            </a:r>
          </a:p>
          <a:p>
            <a:pPr lvl="1"/>
            <a:r>
              <a:rPr lang="pt-BR"/>
              <a:t>Pré-ordem</a:t>
            </a:r>
          </a:p>
          <a:p>
            <a:pPr lvl="1"/>
            <a:r>
              <a:rPr lang="pt-BR"/>
              <a:t>Em-Ordem</a:t>
            </a:r>
          </a:p>
          <a:p>
            <a:pPr lvl="1"/>
            <a:r>
              <a:rPr lang="pt-BR"/>
              <a:t>Pós-ordem</a:t>
            </a:r>
          </a:p>
        </p:txBody>
      </p:sp>
    </p:spTree>
    <p:extLst>
      <p:ext uri="{BB962C8B-B14F-4D97-AF65-F5344CB8AC3E}">
        <p14:creationId xmlns:p14="http://schemas.microsoft.com/office/powerpoint/2010/main" val="20260135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30,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ACAB720-94B1-7E4A-9DC8-F458CCBAAA64}"/>
              </a:ext>
            </a:extLst>
          </p:cNvPr>
          <p:cNvSpPr/>
          <p:nvPr/>
        </p:nvSpPr>
        <p:spPr>
          <a:xfrm>
            <a:off x="10534219" y="1289825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881385-6732-2B40-9503-A3E3D54DCDF6}"/>
              </a:ext>
            </a:extLst>
          </p:cNvPr>
          <p:cNvSpPr/>
          <p:nvPr/>
        </p:nvSpPr>
        <p:spPr>
          <a:xfrm>
            <a:off x="9704550" y="435345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0EFA9-C17D-3346-AF7A-3C4BF205E685}"/>
              </a:ext>
            </a:extLst>
          </p:cNvPr>
          <p:cNvCxnSpPr>
            <a:stCxn id="13" idx="5"/>
            <a:endCxn id="15" idx="0"/>
          </p:cNvCxnSpPr>
          <p:nvPr/>
        </p:nvCxnSpPr>
        <p:spPr>
          <a:xfrm>
            <a:off x="8950745" y="3812280"/>
            <a:ext cx="1017718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C96770B-5141-C544-A1CD-369DC6E2CE6C}"/>
              </a:ext>
            </a:extLst>
          </p:cNvPr>
          <p:cNvSpPr/>
          <p:nvPr/>
        </p:nvSpPr>
        <p:spPr>
          <a:xfrm>
            <a:off x="268825" y="1740352"/>
            <a:ext cx="44610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2 – o nó filho substitui o nó removido, incluindo</a:t>
            </a:r>
          </a:p>
          <a:p>
            <a:r>
              <a:rPr lang="pt-BR"/>
              <a:t>Seus filhos</a:t>
            </a:r>
          </a:p>
        </p:txBody>
      </p:sp>
    </p:spTree>
    <p:extLst>
      <p:ext uri="{BB962C8B-B14F-4D97-AF65-F5344CB8AC3E}">
        <p14:creationId xmlns:p14="http://schemas.microsoft.com/office/powerpoint/2010/main" val="1795316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30,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881385-6732-2B40-9503-A3E3D54DCDF6}"/>
              </a:ext>
            </a:extLst>
          </p:cNvPr>
          <p:cNvSpPr/>
          <p:nvPr/>
        </p:nvSpPr>
        <p:spPr>
          <a:xfrm>
            <a:off x="9704550" y="435345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0EFA9-C17D-3346-AF7A-3C4BF205E685}"/>
              </a:ext>
            </a:extLst>
          </p:cNvPr>
          <p:cNvCxnSpPr>
            <a:stCxn id="13" idx="5"/>
            <a:endCxn id="15" idx="0"/>
          </p:cNvCxnSpPr>
          <p:nvPr/>
        </p:nvCxnSpPr>
        <p:spPr>
          <a:xfrm>
            <a:off x="8950745" y="3812280"/>
            <a:ext cx="1017718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7094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881385-6732-2B40-9503-A3E3D54DCDF6}"/>
              </a:ext>
            </a:extLst>
          </p:cNvPr>
          <p:cNvSpPr/>
          <p:nvPr/>
        </p:nvSpPr>
        <p:spPr>
          <a:xfrm>
            <a:off x="9704550" y="435345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0EFA9-C17D-3346-AF7A-3C4BF205E685}"/>
              </a:ext>
            </a:extLst>
          </p:cNvPr>
          <p:cNvCxnSpPr>
            <a:stCxn id="13" idx="5"/>
            <a:endCxn id="15" idx="0"/>
          </p:cNvCxnSpPr>
          <p:nvPr/>
        </p:nvCxnSpPr>
        <p:spPr>
          <a:xfrm>
            <a:off x="8950745" y="3812280"/>
            <a:ext cx="1017718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3CC03B-32CB-114C-BAA5-FDC064073F04}"/>
              </a:ext>
            </a:extLst>
          </p:cNvPr>
          <p:cNvSpPr/>
          <p:nvPr/>
        </p:nvSpPr>
        <p:spPr>
          <a:xfrm>
            <a:off x="8764130" y="1751495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27151520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264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99DA7-1D4A-A944-BEDD-EA73707F6765}"/>
              </a:ext>
            </a:extLst>
          </p:cNvPr>
          <p:cNvSpPr txBox="1"/>
          <p:nvPr/>
        </p:nvSpPr>
        <p:spPr>
          <a:xfrm>
            <a:off x="9128760" y="1828800"/>
            <a:ext cx="2211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Dois filhos</a:t>
            </a:r>
          </a:p>
          <a:p>
            <a:r>
              <a:rPr lang="pt-BR"/>
              <a:t>1 – Procure o sucessor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844357E-260A-A948-B9FC-6DBF91C6F2C0}"/>
              </a:ext>
            </a:extLst>
          </p:cNvPr>
          <p:cNvSpPr/>
          <p:nvPr/>
        </p:nvSpPr>
        <p:spPr>
          <a:xfrm>
            <a:off x="8275320" y="2570030"/>
            <a:ext cx="953720" cy="767530"/>
          </a:xfrm>
          <a:custGeom>
            <a:avLst/>
            <a:gdLst>
              <a:gd name="connsiteX0" fmla="*/ 0 w 953720"/>
              <a:gd name="connsiteY0" fmla="*/ 5530 h 767530"/>
              <a:gd name="connsiteX1" fmla="*/ 914400 w 953720"/>
              <a:gd name="connsiteY1" fmla="*/ 112210 h 767530"/>
              <a:gd name="connsiteX2" fmla="*/ 701040 w 953720"/>
              <a:gd name="connsiteY2" fmla="*/ 767530 h 76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3720" h="767530">
                <a:moveTo>
                  <a:pt x="0" y="5530"/>
                </a:moveTo>
                <a:cubicBezTo>
                  <a:pt x="398780" y="-4630"/>
                  <a:pt x="797560" y="-14790"/>
                  <a:pt x="914400" y="112210"/>
                </a:cubicBezTo>
                <a:cubicBezTo>
                  <a:pt x="1031240" y="239210"/>
                  <a:pt x="866140" y="503370"/>
                  <a:pt x="701040" y="76753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1575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99DA7-1D4A-A944-BEDD-EA73707F6765}"/>
              </a:ext>
            </a:extLst>
          </p:cNvPr>
          <p:cNvSpPr txBox="1"/>
          <p:nvPr/>
        </p:nvSpPr>
        <p:spPr>
          <a:xfrm>
            <a:off x="9128760" y="1828800"/>
            <a:ext cx="2733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Dois filhos</a:t>
            </a:r>
          </a:p>
          <a:p>
            <a:r>
              <a:rPr lang="pt-BR"/>
              <a:t>2 – copie o valor o sucessor</a:t>
            </a:r>
          </a:p>
          <a:p>
            <a:r>
              <a:rPr lang="pt-BR"/>
              <a:t>no nó a ser removido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844357E-260A-A948-B9FC-6DBF91C6F2C0}"/>
              </a:ext>
            </a:extLst>
          </p:cNvPr>
          <p:cNvSpPr/>
          <p:nvPr/>
        </p:nvSpPr>
        <p:spPr>
          <a:xfrm>
            <a:off x="8275320" y="2570030"/>
            <a:ext cx="953720" cy="767530"/>
          </a:xfrm>
          <a:custGeom>
            <a:avLst/>
            <a:gdLst>
              <a:gd name="connsiteX0" fmla="*/ 0 w 953720"/>
              <a:gd name="connsiteY0" fmla="*/ 5530 h 767530"/>
              <a:gd name="connsiteX1" fmla="*/ 914400 w 953720"/>
              <a:gd name="connsiteY1" fmla="*/ 112210 h 767530"/>
              <a:gd name="connsiteX2" fmla="*/ 701040 w 953720"/>
              <a:gd name="connsiteY2" fmla="*/ 767530 h 76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3720" h="767530">
                <a:moveTo>
                  <a:pt x="0" y="5530"/>
                </a:moveTo>
                <a:cubicBezTo>
                  <a:pt x="398780" y="-4630"/>
                  <a:pt x="797560" y="-14790"/>
                  <a:pt x="914400" y="112210"/>
                </a:cubicBezTo>
                <a:cubicBezTo>
                  <a:pt x="1031240" y="239210"/>
                  <a:pt x="866140" y="503370"/>
                  <a:pt x="701040" y="76753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1692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99DA7-1D4A-A944-BEDD-EA73707F6765}"/>
              </a:ext>
            </a:extLst>
          </p:cNvPr>
          <p:cNvSpPr txBox="1"/>
          <p:nvPr/>
        </p:nvSpPr>
        <p:spPr>
          <a:xfrm>
            <a:off x="9128760" y="1828800"/>
            <a:ext cx="252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Dois filhos</a:t>
            </a:r>
          </a:p>
          <a:p>
            <a:r>
              <a:rPr lang="pt-BR"/>
              <a:t>3 – apague o nó sucessor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844357E-260A-A948-B9FC-6DBF91C6F2C0}"/>
              </a:ext>
            </a:extLst>
          </p:cNvPr>
          <p:cNvSpPr/>
          <p:nvPr/>
        </p:nvSpPr>
        <p:spPr>
          <a:xfrm>
            <a:off x="8275320" y="2570030"/>
            <a:ext cx="953720" cy="767530"/>
          </a:xfrm>
          <a:custGeom>
            <a:avLst/>
            <a:gdLst>
              <a:gd name="connsiteX0" fmla="*/ 0 w 953720"/>
              <a:gd name="connsiteY0" fmla="*/ 5530 h 767530"/>
              <a:gd name="connsiteX1" fmla="*/ 914400 w 953720"/>
              <a:gd name="connsiteY1" fmla="*/ 112210 h 767530"/>
              <a:gd name="connsiteX2" fmla="*/ 701040 w 953720"/>
              <a:gd name="connsiteY2" fmla="*/ 767530 h 76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3720" h="767530">
                <a:moveTo>
                  <a:pt x="0" y="5530"/>
                </a:moveTo>
                <a:cubicBezTo>
                  <a:pt x="398780" y="-4630"/>
                  <a:pt x="797560" y="-14790"/>
                  <a:pt x="914400" y="112210"/>
                </a:cubicBezTo>
                <a:cubicBezTo>
                  <a:pt x="1031240" y="239210"/>
                  <a:pt x="866140" y="503370"/>
                  <a:pt x="701040" y="76753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422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</a:t>
            </a:r>
            <a:r>
              <a:rPr lang="en-US" sz="2400" strike="sngStrike"/>
              <a:t>26</a:t>
            </a:r>
            <a:r>
              <a:rPr lang="en-US" sz="2400"/>
              <a:t>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64089-4F99-7848-A438-2FB35038FEF4}"/>
              </a:ext>
            </a:extLst>
          </p:cNvPr>
          <p:cNvSpPr/>
          <p:nvPr/>
        </p:nvSpPr>
        <p:spPr>
          <a:xfrm>
            <a:off x="2175113" y="3625666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1016587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</a:t>
            </a:r>
            <a:r>
              <a:rPr lang="en-US" sz="2400" strike="sngStrike"/>
              <a:t>26</a:t>
            </a:r>
            <a:r>
              <a:rPr lang="en-US" sz="2400"/>
              <a:t>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64089-4F99-7848-A438-2FB35038FEF4}"/>
              </a:ext>
            </a:extLst>
          </p:cNvPr>
          <p:cNvSpPr/>
          <p:nvPr/>
        </p:nvSpPr>
        <p:spPr>
          <a:xfrm>
            <a:off x="2175113" y="3625666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33371565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</a:t>
            </a:r>
            <a:r>
              <a:rPr lang="en-US" sz="2400" strike="sngStrike"/>
              <a:t>26</a:t>
            </a:r>
            <a:r>
              <a:rPr lang="en-US" sz="2400"/>
              <a:t>, </a:t>
            </a:r>
            <a:r>
              <a:rPr lang="en-US" sz="2400" strike="sngStrike"/>
              <a:t>11</a:t>
            </a:r>
            <a:r>
              <a:rPr lang="en-US" sz="2400"/>
              <a:t>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87895-682D-9448-B76F-D02514F21152}"/>
              </a:ext>
            </a:extLst>
          </p:cNvPr>
          <p:cNvSpPr/>
          <p:nvPr/>
        </p:nvSpPr>
        <p:spPr>
          <a:xfrm>
            <a:off x="8626970" y="3164001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246052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A operação pré-ordem faz com que a busca imprima primeiro o valor da chave atual, e em seguida, faça a recursão na sub-árvore esquerda e após, na sub-árvore direita.</a:t>
            </a:r>
          </a:p>
          <a:p>
            <a:pPr lvl="1"/>
            <a:r>
              <a:rPr lang="pt-BR"/>
              <a:t>Imprima chave atual</a:t>
            </a:r>
          </a:p>
          <a:p>
            <a:pPr lvl="1"/>
            <a:r>
              <a:rPr lang="pt-BR"/>
              <a:t>Recursão à esquerda (imprimindo chaves)</a:t>
            </a:r>
          </a:p>
          <a:p>
            <a:pPr lvl="1"/>
            <a:r>
              <a:rPr lang="pt-BR"/>
              <a:t>Recursão à direita (imprimindo as chaves)</a:t>
            </a:r>
          </a:p>
        </p:txBody>
      </p:sp>
    </p:spTree>
    <p:extLst>
      <p:ext uri="{BB962C8B-B14F-4D97-AF65-F5344CB8AC3E}">
        <p14:creationId xmlns:p14="http://schemas.microsoft.com/office/powerpoint/2010/main" val="33062403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</a:t>
            </a:r>
            <a:r>
              <a:rPr lang="en-US" sz="2400" strike="sngStrike"/>
              <a:t>26</a:t>
            </a:r>
            <a:r>
              <a:rPr lang="en-US" sz="2400"/>
              <a:t>, </a:t>
            </a:r>
            <a:r>
              <a:rPr lang="en-US" sz="2400" strike="sngStrike"/>
              <a:t>11</a:t>
            </a:r>
            <a:r>
              <a:rPr lang="en-US" sz="2400"/>
              <a:t>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 flipH="1">
            <a:off x="5812870" y="2862908"/>
            <a:ext cx="1839857" cy="149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4A87895-682D-9448-B76F-D02514F21152}"/>
              </a:ext>
            </a:extLst>
          </p:cNvPr>
          <p:cNvSpPr/>
          <p:nvPr/>
        </p:nvSpPr>
        <p:spPr>
          <a:xfrm>
            <a:off x="8626970" y="3164001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6938799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</a:t>
            </a:r>
            <a:r>
              <a:rPr lang="en-US" sz="2400" strike="sngStrike"/>
              <a:t>30</a:t>
            </a:r>
            <a:r>
              <a:rPr lang="en-US" sz="2400"/>
              <a:t>, </a:t>
            </a:r>
            <a:r>
              <a:rPr lang="en-US" sz="2400" strike="sngStrike"/>
              <a:t>27</a:t>
            </a:r>
            <a:r>
              <a:rPr lang="en-US" sz="2400"/>
              <a:t>, </a:t>
            </a:r>
            <a:r>
              <a:rPr lang="en-US" sz="2400" strike="sngStrike"/>
              <a:t>26</a:t>
            </a:r>
            <a:r>
              <a:rPr lang="en-US" sz="2400"/>
              <a:t>, </a:t>
            </a:r>
            <a:r>
              <a:rPr lang="en-US" sz="2400" strike="sngStrike"/>
              <a:t>11</a:t>
            </a:r>
            <a:r>
              <a:rPr lang="en-US" sz="2400"/>
              <a:t>, </a:t>
            </a:r>
            <a:r>
              <a:rPr lang="en-US" sz="2400" strike="sngStrike"/>
              <a:t>24</a:t>
            </a:r>
            <a:r>
              <a:rPr lang="en-US" sz="2400"/>
              <a:t>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cxnSpLocks/>
            <a:stCxn id="7" idx="5"/>
            <a:endCxn id="11" idx="0"/>
          </p:cNvCxnSpPr>
          <p:nvPr/>
        </p:nvCxnSpPr>
        <p:spPr>
          <a:xfrm>
            <a:off x="5747389" y="1052693"/>
            <a:ext cx="2091953" cy="1359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cxnSpLocks/>
            <a:stCxn id="11" idx="3"/>
            <a:endCxn id="14" idx="0"/>
          </p:cNvCxnSpPr>
          <p:nvPr/>
        </p:nvCxnSpPr>
        <p:spPr>
          <a:xfrm flipH="1">
            <a:off x="5812870" y="2862908"/>
            <a:ext cx="1839857" cy="149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719A0D8-EC84-C64A-86EA-B79FEF7F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60" y="2771475"/>
            <a:ext cx="2610573" cy="22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556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C20B-473C-444A-BAF0-90B5000F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Até a próxima aula!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40235-D5EF-0845-9144-70F2B70A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5461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6D4448-89B8-8244-A3CA-723A455289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66345" y="1749665"/>
            <a:ext cx="8849710" cy="5003491"/>
          </a:xfrm>
        </p:spPr>
      </p:pic>
    </p:spTree>
    <p:extLst>
      <p:ext uri="{BB962C8B-B14F-4D97-AF65-F5344CB8AC3E}">
        <p14:creationId xmlns:p14="http://schemas.microsoft.com/office/powerpoint/2010/main" val="16341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2AAE109-C8A5-5A44-ADDB-98B1A0B586CA}"/>
              </a:ext>
            </a:extLst>
          </p:cNvPr>
          <p:cNvCxnSpPr/>
          <p:nvPr/>
        </p:nvCxnSpPr>
        <p:spPr>
          <a:xfrm flipH="1">
            <a:off x="6200775" y="2325862"/>
            <a:ext cx="1604814" cy="174451"/>
          </a:xfrm>
          <a:prstGeom prst="straightConnector1">
            <a:avLst/>
          </a:prstGeom>
          <a:ln w="381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5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5884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49768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2152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91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F82FC43-D641-FA40-8E7F-4CE4E6C4A2C3}"/>
              </a:ext>
            </a:extLst>
          </p:cNvPr>
          <p:cNvSpPr/>
          <p:nvPr/>
        </p:nvSpPr>
        <p:spPr>
          <a:xfrm>
            <a:off x="3500438" y="4726972"/>
            <a:ext cx="1314450" cy="559403"/>
          </a:xfrm>
          <a:custGeom>
            <a:avLst/>
            <a:gdLst>
              <a:gd name="connsiteX0" fmla="*/ 0 w 1314450"/>
              <a:gd name="connsiteY0" fmla="*/ 559403 h 559403"/>
              <a:gd name="connsiteX1" fmla="*/ 685800 w 1314450"/>
              <a:gd name="connsiteY1" fmla="*/ 2191 h 559403"/>
              <a:gd name="connsiteX2" fmla="*/ 1314450 w 1314450"/>
              <a:gd name="connsiteY2" fmla="*/ 402241 h 5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559403">
                <a:moveTo>
                  <a:pt x="0" y="559403"/>
                </a:moveTo>
                <a:cubicBezTo>
                  <a:pt x="233362" y="293894"/>
                  <a:pt x="466725" y="28385"/>
                  <a:pt x="685800" y="2191"/>
                </a:cubicBezTo>
                <a:cubicBezTo>
                  <a:pt x="904875" y="-24003"/>
                  <a:pt x="1109662" y="189119"/>
                  <a:pt x="1314450" y="40224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259A3-EAC9-0146-A017-746936248876}"/>
              </a:ext>
            </a:extLst>
          </p:cNvPr>
          <p:cNvSpPr txBox="1"/>
          <p:nvPr/>
        </p:nvSpPr>
        <p:spPr>
          <a:xfrm>
            <a:off x="4038206" y="4637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79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F82FC43-D641-FA40-8E7F-4CE4E6C4A2C3}"/>
              </a:ext>
            </a:extLst>
          </p:cNvPr>
          <p:cNvSpPr/>
          <p:nvPr/>
        </p:nvSpPr>
        <p:spPr>
          <a:xfrm>
            <a:off x="3500438" y="4726972"/>
            <a:ext cx="1314450" cy="559403"/>
          </a:xfrm>
          <a:custGeom>
            <a:avLst/>
            <a:gdLst>
              <a:gd name="connsiteX0" fmla="*/ 0 w 1314450"/>
              <a:gd name="connsiteY0" fmla="*/ 559403 h 559403"/>
              <a:gd name="connsiteX1" fmla="*/ 685800 w 1314450"/>
              <a:gd name="connsiteY1" fmla="*/ 2191 h 559403"/>
              <a:gd name="connsiteX2" fmla="*/ 1314450 w 1314450"/>
              <a:gd name="connsiteY2" fmla="*/ 402241 h 5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559403">
                <a:moveTo>
                  <a:pt x="0" y="559403"/>
                </a:moveTo>
                <a:cubicBezTo>
                  <a:pt x="233362" y="293894"/>
                  <a:pt x="466725" y="28385"/>
                  <a:pt x="685800" y="2191"/>
                </a:cubicBezTo>
                <a:cubicBezTo>
                  <a:pt x="904875" y="-24003"/>
                  <a:pt x="1109662" y="189119"/>
                  <a:pt x="1314450" y="40224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8A785F5-887A-684D-9001-7B782C832C45}"/>
              </a:ext>
            </a:extLst>
          </p:cNvPr>
          <p:cNvSpPr/>
          <p:nvPr/>
        </p:nvSpPr>
        <p:spPr>
          <a:xfrm>
            <a:off x="3574387" y="3013212"/>
            <a:ext cx="4869526" cy="1973126"/>
          </a:xfrm>
          <a:custGeom>
            <a:avLst/>
            <a:gdLst>
              <a:gd name="connsiteX0" fmla="*/ 1783426 w 4869526"/>
              <a:gd name="connsiteY0" fmla="*/ 1973126 h 1973126"/>
              <a:gd name="connsiteX1" fmla="*/ 811876 w 4869526"/>
              <a:gd name="connsiteY1" fmla="*/ 758688 h 1973126"/>
              <a:gd name="connsiteX2" fmla="*/ 40351 w 4869526"/>
              <a:gd name="connsiteY2" fmla="*/ 344351 h 1973126"/>
              <a:gd name="connsiteX3" fmla="*/ 2097751 w 4869526"/>
              <a:gd name="connsiteY3" fmla="*/ 1451 h 1973126"/>
              <a:gd name="connsiteX4" fmla="*/ 4869526 w 4869526"/>
              <a:gd name="connsiteY4" fmla="*/ 244338 h 19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26" h="1973126">
                <a:moveTo>
                  <a:pt x="1783426" y="1973126"/>
                </a:moveTo>
                <a:cubicBezTo>
                  <a:pt x="1442907" y="1501638"/>
                  <a:pt x="1102388" y="1030150"/>
                  <a:pt x="811876" y="758688"/>
                </a:cubicBezTo>
                <a:cubicBezTo>
                  <a:pt x="521364" y="487226"/>
                  <a:pt x="-173962" y="470557"/>
                  <a:pt x="40351" y="344351"/>
                </a:cubicBezTo>
                <a:cubicBezTo>
                  <a:pt x="254663" y="218145"/>
                  <a:pt x="1292889" y="18120"/>
                  <a:pt x="2097751" y="1451"/>
                </a:cubicBezTo>
                <a:cubicBezTo>
                  <a:pt x="2902613" y="-15218"/>
                  <a:pt x="3886069" y="114560"/>
                  <a:pt x="4869526" y="24433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259A3-EAC9-0146-A017-746936248876}"/>
              </a:ext>
            </a:extLst>
          </p:cNvPr>
          <p:cNvSpPr txBox="1"/>
          <p:nvPr/>
        </p:nvSpPr>
        <p:spPr>
          <a:xfrm>
            <a:off x="4038206" y="4637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E2B7F-9219-2A4D-982D-6783C17559A9}"/>
              </a:ext>
            </a:extLst>
          </p:cNvPr>
          <p:cNvSpPr txBox="1"/>
          <p:nvPr/>
        </p:nvSpPr>
        <p:spPr>
          <a:xfrm>
            <a:off x="4997485" y="4312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6526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1303902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F82FC43-D641-FA40-8E7F-4CE4E6C4A2C3}"/>
              </a:ext>
            </a:extLst>
          </p:cNvPr>
          <p:cNvSpPr/>
          <p:nvPr/>
        </p:nvSpPr>
        <p:spPr>
          <a:xfrm>
            <a:off x="3500438" y="4726972"/>
            <a:ext cx="1314450" cy="559403"/>
          </a:xfrm>
          <a:custGeom>
            <a:avLst/>
            <a:gdLst>
              <a:gd name="connsiteX0" fmla="*/ 0 w 1314450"/>
              <a:gd name="connsiteY0" fmla="*/ 559403 h 559403"/>
              <a:gd name="connsiteX1" fmla="*/ 685800 w 1314450"/>
              <a:gd name="connsiteY1" fmla="*/ 2191 h 559403"/>
              <a:gd name="connsiteX2" fmla="*/ 1314450 w 1314450"/>
              <a:gd name="connsiteY2" fmla="*/ 402241 h 5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559403">
                <a:moveTo>
                  <a:pt x="0" y="559403"/>
                </a:moveTo>
                <a:cubicBezTo>
                  <a:pt x="233362" y="293894"/>
                  <a:pt x="466725" y="28385"/>
                  <a:pt x="685800" y="2191"/>
                </a:cubicBezTo>
                <a:cubicBezTo>
                  <a:pt x="904875" y="-24003"/>
                  <a:pt x="1109662" y="189119"/>
                  <a:pt x="1314450" y="40224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8A785F5-887A-684D-9001-7B782C832C45}"/>
              </a:ext>
            </a:extLst>
          </p:cNvPr>
          <p:cNvSpPr/>
          <p:nvPr/>
        </p:nvSpPr>
        <p:spPr>
          <a:xfrm>
            <a:off x="3574387" y="3013212"/>
            <a:ext cx="4869526" cy="1973126"/>
          </a:xfrm>
          <a:custGeom>
            <a:avLst/>
            <a:gdLst>
              <a:gd name="connsiteX0" fmla="*/ 1783426 w 4869526"/>
              <a:gd name="connsiteY0" fmla="*/ 1973126 h 1973126"/>
              <a:gd name="connsiteX1" fmla="*/ 811876 w 4869526"/>
              <a:gd name="connsiteY1" fmla="*/ 758688 h 1973126"/>
              <a:gd name="connsiteX2" fmla="*/ 40351 w 4869526"/>
              <a:gd name="connsiteY2" fmla="*/ 344351 h 1973126"/>
              <a:gd name="connsiteX3" fmla="*/ 2097751 w 4869526"/>
              <a:gd name="connsiteY3" fmla="*/ 1451 h 1973126"/>
              <a:gd name="connsiteX4" fmla="*/ 4869526 w 4869526"/>
              <a:gd name="connsiteY4" fmla="*/ 244338 h 19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26" h="1973126">
                <a:moveTo>
                  <a:pt x="1783426" y="1973126"/>
                </a:moveTo>
                <a:cubicBezTo>
                  <a:pt x="1442907" y="1501638"/>
                  <a:pt x="1102388" y="1030150"/>
                  <a:pt x="811876" y="758688"/>
                </a:cubicBezTo>
                <a:cubicBezTo>
                  <a:pt x="521364" y="487226"/>
                  <a:pt x="-173962" y="470557"/>
                  <a:pt x="40351" y="344351"/>
                </a:cubicBezTo>
                <a:cubicBezTo>
                  <a:pt x="254663" y="218145"/>
                  <a:pt x="1292889" y="18120"/>
                  <a:pt x="2097751" y="1451"/>
                </a:cubicBezTo>
                <a:cubicBezTo>
                  <a:pt x="2902613" y="-15218"/>
                  <a:pt x="3886069" y="114560"/>
                  <a:pt x="4869526" y="24433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B3BA851-67ED-B945-AE72-BB96603126F6}"/>
              </a:ext>
            </a:extLst>
          </p:cNvPr>
          <p:cNvSpPr/>
          <p:nvPr/>
        </p:nvSpPr>
        <p:spPr>
          <a:xfrm>
            <a:off x="7168448" y="3452521"/>
            <a:ext cx="1104015" cy="595995"/>
          </a:xfrm>
          <a:custGeom>
            <a:avLst/>
            <a:gdLst>
              <a:gd name="connsiteX0" fmla="*/ 1942127 w 1942127"/>
              <a:gd name="connsiteY0" fmla="*/ 5054 h 1519529"/>
              <a:gd name="connsiteX1" fmla="*/ 170477 w 1942127"/>
              <a:gd name="connsiteY1" fmla="*/ 233654 h 1519529"/>
              <a:gd name="connsiteX2" fmla="*/ 170477 w 1942127"/>
              <a:gd name="connsiteY2" fmla="*/ 1519529 h 151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27" h="1519529">
                <a:moveTo>
                  <a:pt x="1942127" y="5054"/>
                </a:moveTo>
                <a:cubicBezTo>
                  <a:pt x="1203939" y="-6853"/>
                  <a:pt x="465752" y="-18759"/>
                  <a:pt x="170477" y="233654"/>
                </a:cubicBezTo>
                <a:cubicBezTo>
                  <a:pt x="-124798" y="486067"/>
                  <a:pt x="22839" y="1002798"/>
                  <a:pt x="170477" y="1519529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259A3-EAC9-0146-A017-746936248876}"/>
              </a:ext>
            </a:extLst>
          </p:cNvPr>
          <p:cNvSpPr txBox="1"/>
          <p:nvPr/>
        </p:nvSpPr>
        <p:spPr>
          <a:xfrm>
            <a:off x="4038206" y="4637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E2B7F-9219-2A4D-982D-6783C17559A9}"/>
              </a:ext>
            </a:extLst>
          </p:cNvPr>
          <p:cNvSpPr txBox="1"/>
          <p:nvPr/>
        </p:nvSpPr>
        <p:spPr>
          <a:xfrm>
            <a:off x="4997485" y="4312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2AE49F-8697-694F-955B-0C47C1663F06}"/>
              </a:ext>
            </a:extLst>
          </p:cNvPr>
          <p:cNvSpPr txBox="1"/>
          <p:nvPr/>
        </p:nvSpPr>
        <p:spPr>
          <a:xfrm>
            <a:off x="6841346" y="34390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342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F82FC43-D641-FA40-8E7F-4CE4E6C4A2C3}"/>
              </a:ext>
            </a:extLst>
          </p:cNvPr>
          <p:cNvSpPr/>
          <p:nvPr/>
        </p:nvSpPr>
        <p:spPr>
          <a:xfrm>
            <a:off x="3500438" y="4726972"/>
            <a:ext cx="1314450" cy="559403"/>
          </a:xfrm>
          <a:custGeom>
            <a:avLst/>
            <a:gdLst>
              <a:gd name="connsiteX0" fmla="*/ 0 w 1314450"/>
              <a:gd name="connsiteY0" fmla="*/ 559403 h 559403"/>
              <a:gd name="connsiteX1" fmla="*/ 685800 w 1314450"/>
              <a:gd name="connsiteY1" fmla="*/ 2191 h 559403"/>
              <a:gd name="connsiteX2" fmla="*/ 1314450 w 1314450"/>
              <a:gd name="connsiteY2" fmla="*/ 402241 h 5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559403">
                <a:moveTo>
                  <a:pt x="0" y="559403"/>
                </a:moveTo>
                <a:cubicBezTo>
                  <a:pt x="233362" y="293894"/>
                  <a:pt x="466725" y="28385"/>
                  <a:pt x="685800" y="2191"/>
                </a:cubicBezTo>
                <a:cubicBezTo>
                  <a:pt x="904875" y="-24003"/>
                  <a:pt x="1109662" y="189119"/>
                  <a:pt x="1314450" y="40224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8A785F5-887A-684D-9001-7B782C832C45}"/>
              </a:ext>
            </a:extLst>
          </p:cNvPr>
          <p:cNvSpPr/>
          <p:nvPr/>
        </p:nvSpPr>
        <p:spPr>
          <a:xfrm>
            <a:off x="3574387" y="3013212"/>
            <a:ext cx="4869526" cy="1973126"/>
          </a:xfrm>
          <a:custGeom>
            <a:avLst/>
            <a:gdLst>
              <a:gd name="connsiteX0" fmla="*/ 1783426 w 4869526"/>
              <a:gd name="connsiteY0" fmla="*/ 1973126 h 1973126"/>
              <a:gd name="connsiteX1" fmla="*/ 811876 w 4869526"/>
              <a:gd name="connsiteY1" fmla="*/ 758688 h 1973126"/>
              <a:gd name="connsiteX2" fmla="*/ 40351 w 4869526"/>
              <a:gd name="connsiteY2" fmla="*/ 344351 h 1973126"/>
              <a:gd name="connsiteX3" fmla="*/ 2097751 w 4869526"/>
              <a:gd name="connsiteY3" fmla="*/ 1451 h 1973126"/>
              <a:gd name="connsiteX4" fmla="*/ 4869526 w 4869526"/>
              <a:gd name="connsiteY4" fmla="*/ 244338 h 19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26" h="1973126">
                <a:moveTo>
                  <a:pt x="1783426" y="1973126"/>
                </a:moveTo>
                <a:cubicBezTo>
                  <a:pt x="1442907" y="1501638"/>
                  <a:pt x="1102388" y="1030150"/>
                  <a:pt x="811876" y="758688"/>
                </a:cubicBezTo>
                <a:cubicBezTo>
                  <a:pt x="521364" y="487226"/>
                  <a:pt x="-173962" y="470557"/>
                  <a:pt x="40351" y="344351"/>
                </a:cubicBezTo>
                <a:cubicBezTo>
                  <a:pt x="254663" y="218145"/>
                  <a:pt x="1292889" y="18120"/>
                  <a:pt x="2097751" y="1451"/>
                </a:cubicBezTo>
                <a:cubicBezTo>
                  <a:pt x="2902613" y="-15218"/>
                  <a:pt x="3886069" y="114560"/>
                  <a:pt x="4869526" y="24433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B3BA851-67ED-B945-AE72-BB96603126F6}"/>
              </a:ext>
            </a:extLst>
          </p:cNvPr>
          <p:cNvSpPr/>
          <p:nvPr/>
        </p:nvSpPr>
        <p:spPr>
          <a:xfrm>
            <a:off x="7168448" y="3452521"/>
            <a:ext cx="1104015" cy="595995"/>
          </a:xfrm>
          <a:custGeom>
            <a:avLst/>
            <a:gdLst>
              <a:gd name="connsiteX0" fmla="*/ 1942127 w 1942127"/>
              <a:gd name="connsiteY0" fmla="*/ 5054 h 1519529"/>
              <a:gd name="connsiteX1" fmla="*/ 170477 w 1942127"/>
              <a:gd name="connsiteY1" fmla="*/ 233654 h 1519529"/>
              <a:gd name="connsiteX2" fmla="*/ 170477 w 1942127"/>
              <a:gd name="connsiteY2" fmla="*/ 1519529 h 151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27" h="1519529">
                <a:moveTo>
                  <a:pt x="1942127" y="5054"/>
                </a:moveTo>
                <a:cubicBezTo>
                  <a:pt x="1203939" y="-6853"/>
                  <a:pt x="465752" y="-18759"/>
                  <a:pt x="170477" y="233654"/>
                </a:cubicBezTo>
                <a:cubicBezTo>
                  <a:pt x="-124798" y="486067"/>
                  <a:pt x="22839" y="1002798"/>
                  <a:pt x="170477" y="1519529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259A3-EAC9-0146-A017-746936248876}"/>
              </a:ext>
            </a:extLst>
          </p:cNvPr>
          <p:cNvSpPr txBox="1"/>
          <p:nvPr/>
        </p:nvSpPr>
        <p:spPr>
          <a:xfrm>
            <a:off x="4038206" y="4637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E2B7F-9219-2A4D-982D-6783C17559A9}"/>
              </a:ext>
            </a:extLst>
          </p:cNvPr>
          <p:cNvSpPr txBox="1"/>
          <p:nvPr/>
        </p:nvSpPr>
        <p:spPr>
          <a:xfrm>
            <a:off x="4997485" y="4312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2AE49F-8697-694F-955B-0C47C1663F06}"/>
              </a:ext>
            </a:extLst>
          </p:cNvPr>
          <p:cNvSpPr txBox="1"/>
          <p:nvPr/>
        </p:nvSpPr>
        <p:spPr>
          <a:xfrm>
            <a:off x="6841346" y="34390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7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A660FE4-0744-EA48-8ECE-0CFD0E355A68}"/>
              </a:ext>
            </a:extLst>
          </p:cNvPr>
          <p:cNvSpPr/>
          <p:nvPr/>
        </p:nvSpPr>
        <p:spPr>
          <a:xfrm>
            <a:off x="6337293" y="4140075"/>
            <a:ext cx="947427" cy="873885"/>
          </a:xfrm>
          <a:custGeom>
            <a:avLst/>
            <a:gdLst>
              <a:gd name="connsiteX0" fmla="*/ 947427 w 947427"/>
              <a:gd name="connsiteY0" fmla="*/ 66165 h 873885"/>
              <a:gd name="connsiteX1" fmla="*/ 63507 w 947427"/>
              <a:gd name="connsiteY1" fmla="*/ 81405 h 873885"/>
              <a:gd name="connsiteX2" fmla="*/ 139707 w 947427"/>
              <a:gd name="connsiteY2" fmla="*/ 873885 h 87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7427" h="873885">
                <a:moveTo>
                  <a:pt x="947427" y="66165"/>
                </a:moveTo>
                <a:cubicBezTo>
                  <a:pt x="572777" y="6475"/>
                  <a:pt x="198127" y="-53215"/>
                  <a:pt x="63507" y="81405"/>
                </a:cubicBezTo>
                <a:cubicBezTo>
                  <a:pt x="-71113" y="216025"/>
                  <a:pt x="34297" y="544955"/>
                  <a:pt x="139707" y="873885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39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pré-ordem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BD446FE-F517-624E-99F3-664791EDBA22}"/>
              </a:ext>
            </a:extLst>
          </p:cNvPr>
          <p:cNvSpPr/>
          <p:nvPr/>
        </p:nvSpPr>
        <p:spPr>
          <a:xfrm>
            <a:off x="2900855" y="2021842"/>
            <a:ext cx="2606566" cy="794930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1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FF2F718-9F77-C547-ADD8-363CC2061ED5}"/>
              </a:ext>
            </a:extLst>
          </p:cNvPr>
          <p:cNvSpPr/>
          <p:nvPr/>
        </p:nvSpPr>
        <p:spPr>
          <a:xfrm rot="20866638">
            <a:off x="1285936" y="2860298"/>
            <a:ext cx="1132682" cy="846243"/>
          </a:xfrm>
          <a:custGeom>
            <a:avLst/>
            <a:gdLst>
              <a:gd name="connsiteX0" fmla="*/ 2606566 w 2606566"/>
              <a:gd name="connsiteY0" fmla="*/ 332475 h 794930"/>
              <a:gd name="connsiteX1" fmla="*/ 1008993 w 2606566"/>
              <a:gd name="connsiteY1" fmla="*/ 17165 h 794930"/>
              <a:gd name="connsiteX2" fmla="*/ 0 w 2606566"/>
              <a:gd name="connsiteY2" fmla="*/ 794930 h 79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566" h="794930">
                <a:moveTo>
                  <a:pt x="2606566" y="332475"/>
                </a:moveTo>
                <a:cubicBezTo>
                  <a:pt x="2024993" y="136282"/>
                  <a:pt x="1443421" y="-59911"/>
                  <a:pt x="1008993" y="17165"/>
                </a:cubicBezTo>
                <a:cubicBezTo>
                  <a:pt x="574565" y="94241"/>
                  <a:pt x="166414" y="677565"/>
                  <a:pt x="0" y="79493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34382C8-B2B3-584F-B26F-E6894558815B}"/>
              </a:ext>
            </a:extLst>
          </p:cNvPr>
          <p:cNvSpPr/>
          <p:nvPr/>
        </p:nvSpPr>
        <p:spPr>
          <a:xfrm>
            <a:off x="1985963" y="3699594"/>
            <a:ext cx="1828800" cy="600944"/>
          </a:xfrm>
          <a:custGeom>
            <a:avLst/>
            <a:gdLst>
              <a:gd name="connsiteX0" fmla="*/ 0 w 1828800"/>
              <a:gd name="connsiteY0" fmla="*/ 600944 h 600944"/>
              <a:gd name="connsiteX1" fmla="*/ 885825 w 1828800"/>
              <a:gd name="connsiteY1" fmla="*/ 869 h 600944"/>
              <a:gd name="connsiteX2" fmla="*/ 1828800 w 1828800"/>
              <a:gd name="connsiteY2" fmla="*/ 472356 h 600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600944">
                <a:moveTo>
                  <a:pt x="0" y="600944"/>
                </a:moveTo>
                <a:cubicBezTo>
                  <a:pt x="290512" y="311622"/>
                  <a:pt x="581025" y="22300"/>
                  <a:pt x="885825" y="869"/>
                </a:cubicBezTo>
                <a:cubicBezTo>
                  <a:pt x="1190625" y="-20562"/>
                  <a:pt x="1719263" y="360437"/>
                  <a:pt x="1828800" y="472356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EF5C734-D87F-9844-B6B1-335501E3B03A}"/>
              </a:ext>
            </a:extLst>
          </p:cNvPr>
          <p:cNvSpPr/>
          <p:nvPr/>
        </p:nvSpPr>
        <p:spPr>
          <a:xfrm>
            <a:off x="2928938" y="4315608"/>
            <a:ext cx="828675" cy="642155"/>
          </a:xfrm>
          <a:custGeom>
            <a:avLst/>
            <a:gdLst>
              <a:gd name="connsiteX0" fmla="*/ 828675 w 828675"/>
              <a:gd name="connsiteY0" fmla="*/ 56367 h 642155"/>
              <a:gd name="connsiteX1" fmla="*/ 142875 w 828675"/>
              <a:gd name="connsiteY1" fmla="*/ 56367 h 642155"/>
              <a:gd name="connsiteX2" fmla="*/ 0 w 828675"/>
              <a:gd name="connsiteY2" fmla="*/ 642155 h 64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642155">
                <a:moveTo>
                  <a:pt x="828675" y="56367"/>
                </a:moveTo>
                <a:cubicBezTo>
                  <a:pt x="554831" y="7551"/>
                  <a:pt x="280987" y="-41264"/>
                  <a:pt x="142875" y="56367"/>
                </a:cubicBezTo>
                <a:cubicBezTo>
                  <a:pt x="4763" y="153998"/>
                  <a:pt x="2381" y="398076"/>
                  <a:pt x="0" y="64215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F82FC43-D641-FA40-8E7F-4CE4E6C4A2C3}"/>
              </a:ext>
            </a:extLst>
          </p:cNvPr>
          <p:cNvSpPr/>
          <p:nvPr/>
        </p:nvSpPr>
        <p:spPr>
          <a:xfrm>
            <a:off x="3500438" y="4726972"/>
            <a:ext cx="1314450" cy="559403"/>
          </a:xfrm>
          <a:custGeom>
            <a:avLst/>
            <a:gdLst>
              <a:gd name="connsiteX0" fmla="*/ 0 w 1314450"/>
              <a:gd name="connsiteY0" fmla="*/ 559403 h 559403"/>
              <a:gd name="connsiteX1" fmla="*/ 685800 w 1314450"/>
              <a:gd name="connsiteY1" fmla="*/ 2191 h 559403"/>
              <a:gd name="connsiteX2" fmla="*/ 1314450 w 1314450"/>
              <a:gd name="connsiteY2" fmla="*/ 402241 h 55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559403">
                <a:moveTo>
                  <a:pt x="0" y="559403"/>
                </a:moveTo>
                <a:cubicBezTo>
                  <a:pt x="233362" y="293894"/>
                  <a:pt x="466725" y="28385"/>
                  <a:pt x="685800" y="2191"/>
                </a:cubicBezTo>
                <a:cubicBezTo>
                  <a:pt x="904875" y="-24003"/>
                  <a:pt x="1109662" y="189119"/>
                  <a:pt x="1314450" y="40224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F8A785F5-887A-684D-9001-7B782C832C45}"/>
              </a:ext>
            </a:extLst>
          </p:cNvPr>
          <p:cNvSpPr/>
          <p:nvPr/>
        </p:nvSpPr>
        <p:spPr>
          <a:xfrm>
            <a:off x="3574387" y="3013212"/>
            <a:ext cx="4869526" cy="1973126"/>
          </a:xfrm>
          <a:custGeom>
            <a:avLst/>
            <a:gdLst>
              <a:gd name="connsiteX0" fmla="*/ 1783426 w 4869526"/>
              <a:gd name="connsiteY0" fmla="*/ 1973126 h 1973126"/>
              <a:gd name="connsiteX1" fmla="*/ 811876 w 4869526"/>
              <a:gd name="connsiteY1" fmla="*/ 758688 h 1973126"/>
              <a:gd name="connsiteX2" fmla="*/ 40351 w 4869526"/>
              <a:gd name="connsiteY2" fmla="*/ 344351 h 1973126"/>
              <a:gd name="connsiteX3" fmla="*/ 2097751 w 4869526"/>
              <a:gd name="connsiteY3" fmla="*/ 1451 h 1973126"/>
              <a:gd name="connsiteX4" fmla="*/ 4869526 w 4869526"/>
              <a:gd name="connsiteY4" fmla="*/ 244338 h 19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526" h="1973126">
                <a:moveTo>
                  <a:pt x="1783426" y="1973126"/>
                </a:moveTo>
                <a:cubicBezTo>
                  <a:pt x="1442907" y="1501638"/>
                  <a:pt x="1102388" y="1030150"/>
                  <a:pt x="811876" y="758688"/>
                </a:cubicBezTo>
                <a:cubicBezTo>
                  <a:pt x="521364" y="487226"/>
                  <a:pt x="-173962" y="470557"/>
                  <a:pt x="40351" y="344351"/>
                </a:cubicBezTo>
                <a:cubicBezTo>
                  <a:pt x="254663" y="218145"/>
                  <a:pt x="1292889" y="18120"/>
                  <a:pt x="2097751" y="1451"/>
                </a:cubicBezTo>
                <a:cubicBezTo>
                  <a:pt x="2902613" y="-15218"/>
                  <a:pt x="3886069" y="114560"/>
                  <a:pt x="4869526" y="24433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5D10F6A-DF0F-B842-BFBF-43E40388F3DA}"/>
              </a:ext>
            </a:extLst>
          </p:cNvPr>
          <p:cNvSpPr/>
          <p:nvPr/>
        </p:nvSpPr>
        <p:spPr>
          <a:xfrm>
            <a:off x="7029450" y="4726269"/>
            <a:ext cx="1314450" cy="602969"/>
          </a:xfrm>
          <a:custGeom>
            <a:avLst/>
            <a:gdLst>
              <a:gd name="connsiteX0" fmla="*/ 0 w 1314450"/>
              <a:gd name="connsiteY0" fmla="*/ 602969 h 602969"/>
              <a:gd name="connsiteX1" fmla="*/ 585788 w 1314450"/>
              <a:gd name="connsiteY1" fmla="*/ 2894 h 602969"/>
              <a:gd name="connsiteX2" fmla="*/ 1314450 w 1314450"/>
              <a:gd name="connsiteY2" fmla="*/ 417231 h 60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02969">
                <a:moveTo>
                  <a:pt x="0" y="602969"/>
                </a:moveTo>
                <a:cubicBezTo>
                  <a:pt x="183356" y="318409"/>
                  <a:pt x="366713" y="33850"/>
                  <a:pt x="585788" y="2894"/>
                </a:cubicBezTo>
                <a:cubicBezTo>
                  <a:pt x="804863" y="-28062"/>
                  <a:pt x="1059656" y="194584"/>
                  <a:pt x="1314450" y="417231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71B65-B8E9-5343-B740-4B5BDE70C60B}"/>
              </a:ext>
            </a:extLst>
          </p:cNvPr>
          <p:cNvSpPr txBox="1"/>
          <p:nvPr/>
        </p:nvSpPr>
        <p:spPr>
          <a:xfrm>
            <a:off x="3601961" y="178670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88330-4DDB-824B-B56A-6472EDFF7C03}"/>
              </a:ext>
            </a:extLst>
          </p:cNvPr>
          <p:cNvSpPr txBox="1"/>
          <p:nvPr/>
        </p:nvSpPr>
        <p:spPr>
          <a:xfrm>
            <a:off x="1413613" y="26387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8B0826-32C6-574C-86E5-05A0CD8B141F}"/>
              </a:ext>
            </a:extLst>
          </p:cNvPr>
          <p:cNvSpPr txBox="1"/>
          <p:nvPr/>
        </p:nvSpPr>
        <p:spPr>
          <a:xfrm>
            <a:off x="2728101" y="363891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45F637-0974-5843-9CDA-C04F3170074B}"/>
              </a:ext>
            </a:extLst>
          </p:cNvPr>
          <p:cNvSpPr txBox="1"/>
          <p:nvPr/>
        </p:nvSpPr>
        <p:spPr>
          <a:xfrm>
            <a:off x="2997661" y="424496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259A3-EAC9-0146-A017-746936248876}"/>
              </a:ext>
            </a:extLst>
          </p:cNvPr>
          <p:cNvSpPr txBox="1"/>
          <p:nvPr/>
        </p:nvSpPr>
        <p:spPr>
          <a:xfrm>
            <a:off x="4038206" y="4637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AE2B7F-9219-2A4D-982D-6783C17559A9}"/>
              </a:ext>
            </a:extLst>
          </p:cNvPr>
          <p:cNvSpPr txBox="1"/>
          <p:nvPr/>
        </p:nvSpPr>
        <p:spPr>
          <a:xfrm>
            <a:off x="4997485" y="43124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BB4DD6-8952-6244-BE27-86BCFBADE650}"/>
              </a:ext>
            </a:extLst>
          </p:cNvPr>
          <p:cNvSpPr txBox="1"/>
          <p:nvPr/>
        </p:nvSpPr>
        <p:spPr>
          <a:xfrm>
            <a:off x="7571583" y="47547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8D571-67EF-BE44-8CB9-8A31FA2872AB}"/>
              </a:ext>
            </a:extLst>
          </p:cNvPr>
          <p:cNvSpPr/>
          <p:nvPr/>
        </p:nvSpPr>
        <p:spPr>
          <a:xfrm>
            <a:off x="996956" y="6167591"/>
            <a:ext cx="8768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/>
              <a:t>(24 (12 (5 . .) (14 (13 . .) (23 . .))) (30 (27 (26 . .) (29 . .)) .))</a:t>
            </a: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B9AEA63D-0844-B542-8244-6AC12FF9D1DC}"/>
              </a:ext>
            </a:extLst>
          </p:cNvPr>
          <p:cNvSpPr/>
          <p:nvPr/>
        </p:nvSpPr>
        <p:spPr>
          <a:xfrm>
            <a:off x="7168448" y="3452521"/>
            <a:ext cx="1104015" cy="595995"/>
          </a:xfrm>
          <a:custGeom>
            <a:avLst/>
            <a:gdLst>
              <a:gd name="connsiteX0" fmla="*/ 1942127 w 1942127"/>
              <a:gd name="connsiteY0" fmla="*/ 5054 h 1519529"/>
              <a:gd name="connsiteX1" fmla="*/ 170477 w 1942127"/>
              <a:gd name="connsiteY1" fmla="*/ 233654 h 1519529"/>
              <a:gd name="connsiteX2" fmla="*/ 170477 w 1942127"/>
              <a:gd name="connsiteY2" fmla="*/ 1519529 h 151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2127" h="1519529">
                <a:moveTo>
                  <a:pt x="1942127" y="5054"/>
                </a:moveTo>
                <a:cubicBezTo>
                  <a:pt x="1203939" y="-6853"/>
                  <a:pt x="465752" y="-18759"/>
                  <a:pt x="170477" y="233654"/>
                </a:cubicBezTo>
                <a:cubicBezTo>
                  <a:pt x="-124798" y="486067"/>
                  <a:pt x="22839" y="1002798"/>
                  <a:pt x="170477" y="1519529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7B185C-1E65-1B4B-886A-848AEEB93D33}"/>
              </a:ext>
            </a:extLst>
          </p:cNvPr>
          <p:cNvSpPr txBox="1"/>
          <p:nvPr/>
        </p:nvSpPr>
        <p:spPr>
          <a:xfrm>
            <a:off x="6841346" y="34390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7</a:t>
            </a: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BF62050-8CE0-8F40-A096-204E5744B306}"/>
              </a:ext>
            </a:extLst>
          </p:cNvPr>
          <p:cNvSpPr/>
          <p:nvPr/>
        </p:nvSpPr>
        <p:spPr>
          <a:xfrm>
            <a:off x="6337293" y="4140075"/>
            <a:ext cx="947427" cy="873885"/>
          </a:xfrm>
          <a:custGeom>
            <a:avLst/>
            <a:gdLst>
              <a:gd name="connsiteX0" fmla="*/ 947427 w 947427"/>
              <a:gd name="connsiteY0" fmla="*/ 66165 h 873885"/>
              <a:gd name="connsiteX1" fmla="*/ 63507 w 947427"/>
              <a:gd name="connsiteY1" fmla="*/ 81405 h 873885"/>
              <a:gd name="connsiteX2" fmla="*/ 139707 w 947427"/>
              <a:gd name="connsiteY2" fmla="*/ 873885 h 87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7427" h="873885">
                <a:moveTo>
                  <a:pt x="947427" y="66165"/>
                </a:moveTo>
                <a:cubicBezTo>
                  <a:pt x="572777" y="6475"/>
                  <a:pt x="198127" y="-53215"/>
                  <a:pt x="63507" y="81405"/>
                </a:cubicBezTo>
                <a:cubicBezTo>
                  <a:pt x="-71113" y="216025"/>
                  <a:pt x="34297" y="544955"/>
                  <a:pt x="139707" y="873885"/>
                </a:cubicBezTo>
              </a:path>
            </a:pathLst>
          </a:custGeom>
          <a:noFill/>
          <a:ln w="38100">
            <a:solidFill>
              <a:schemeClr val="accent3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71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A operação pré-ordem faz com que a busca faça a recursão na sub-árvore esquerda, em seguida, imprima o valor da chave atual, e em seguida, faça a recursão na sub-árvore direita.</a:t>
            </a:r>
          </a:p>
          <a:p>
            <a:pPr lvl="1"/>
            <a:r>
              <a:rPr lang="pt-BR"/>
              <a:t>Recursão à esquerda (imprimindo chaves)</a:t>
            </a:r>
          </a:p>
          <a:p>
            <a:pPr lvl="1"/>
            <a:r>
              <a:rPr lang="pt-BR"/>
              <a:t>Imprima chave atual</a:t>
            </a:r>
          </a:p>
          <a:p>
            <a:pPr lvl="1"/>
            <a:r>
              <a:rPr lang="pt-BR"/>
              <a:t>Recursão à direita (imprimindo as chaves)</a:t>
            </a:r>
          </a:p>
        </p:txBody>
      </p:sp>
    </p:spTree>
    <p:extLst>
      <p:ext uri="{BB962C8B-B14F-4D97-AF65-F5344CB8AC3E}">
        <p14:creationId xmlns:p14="http://schemas.microsoft.com/office/powerpoint/2010/main" val="2646812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6BA99-C333-E54C-BABE-41E73B247B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4206" y="1862410"/>
            <a:ext cx="8271641" cy="4689571"/>
          </a:xfrm>
        </p:spPr>
      </p:pic>
    </p:spTree>
    <p:extLst>
      <p:ext uri="{BB962C8B-B14F-4D97-AF65-F5344CB8AC3E}">
        <p14:creationId xmlns:p14="http://schemas.microsoft.com/office/powerpoint/2010/main" val="391083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87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388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9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11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68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 sz="2400" b="1"/>
              <a:t>Busca</a:t>
            </a:r>
            <a:endParaRPr lang="pt-BR" b="1"/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318534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573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E5E536-F20E-FE4B-92C2-8E7B3E365C3E}"/>
              </a:ext>
            </a:extLst>
          </p:cNvPr>
          <p:cNvSpPr/>
          <p:nvPr/>
        </p:nvSpPr>
        <p:spPr>
          <a:xfrm>
            <a:off x="5372100" y="2928938"/>
            <a:ext cx="653798" cy="2902844"/>
          </a:xfrm>
          <a:custGeom>
            <a:avLst/>
            <a:gdLst>
              <a:gd name="connsiteX0" fmla="*/ 0 w 653798"/>
              <a:gd name="connsiteY0" fmla="*/ 2686050 h 2902844"/>
              <a:gd name="connsiteX1" fmla="*/ 314325 w 653798"/>
              <a:gd name="connsiteY1" fmla="*/ 2886075 h 2902844"/>
              <a:gd name="connsiteX2" fmla="*/ 642938 w 653798"/>
              <a:gd name="connsiteY2" fmla="*/ 2300287 h 2902844"/>
              <a:gd name="connsiteX3" fmla="*/ 542925 w 653798"/>
              <a:gd name="connsiteY3" fmla="*/ 0 h 290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798" h="2902844">
                <a:moveTo>
                  <a:pt x="0" y="2686050"/>
                </a:moveTo>
                <a:cubicBezTo>
                  <a:pt x="103584" y="2818209"/>
                  <a:pt x="207169" y="2950369"/>
                  <a:pt x="314325" y="2886075"/>
                </a:cubicBezTo>
                <a:cubicBezTo>
                  <a:pt x="421481" y="2821781"/>
                  <a:pt x="604838" y="2781299"/>
                  <a:pt x="642938" y="2300287"/>
                </a:cubicBezTo>
                <a:cubicBezTo>
                  <a:pt x="681038" y="1819275"/>
                  <a:pt x="611981" y="909637"/>
                  <a:pt x="542925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069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E5E536-F20E-FE4B-92C2-8E7B3E365C3E}"/>
              </a:ext>
            </a:extLst>
          </p:cNvPr>
          <p:cNvSpPr/>
          <p:nvPr/>
        </p:nvSpPr>
        <p:spPr>
          <a:xfrm>
            <a:off x="5372100" y="2928938"/>
            <a:ext cx="653798" cy="2902844"/>
          </a:xfrm>
          <a:custGeom>
            <a:avLst/>
            <a:gdLst>
              <a:gd name="connsiteX0" fmla="*/ 0 w 653798"/>
              <a:gd name="connsiteY0" fmla="*/ 2686050 h 2902844"/>
              <a:gd name="connsiteX1" fmla="*/ 314325 w 653798"/>
              <a:gd name="connsiteY1" fmla="*/ 2886075 h 2902844"/>
              <a:gd name="connsiteX2" fmla="*/ 642938 w 653798"/>
              <a:gd name="connsiteY2" fmla="*/ 2300287 h 2902844"/>
              <a:gd name="connsiteX3" fmla="*/ 542925 w 653798"/>
              <a:gd name="connsiteY3" fmla="*/ 0 h 290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798" h="2902844">
                <a:moveTo>
                  <a:pt x="0" y="2686050"/>
                </a:moveTo>
                <a:cubicBezTo>
                  <a:pt x="103584" y="2818209"/>
                  <a:pt x="207169" y="2950369"/>
                  <a:pt x="314325" y="2886075"/>
                </a:cubicBezTo>
                <a:cubicBezTo>
                  <a:pt x="421481" y="2821781"/>
                  <a:pt x="604838" y="2781299"/>
                  <a:pt x="642938" y="2300287"/>
                </a:cubicBezTo>
                <a:cubicBezTo>
                  <a:pt x="681038" y="1819275"/>
                  <a:pt x="611981" y="909637"/>
                  <a:pt x="542925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72D0D35-B414-B545-84A3-09807404D629}"/>
              </a:ext>
            </a:extLst>
          </p:cNvPr>
          <p:cNvSpPr/>
          <p:nvPr/>
        </p:nvSpPr>
        <p:spPr>
          <a:xfrm>
            <a:off x="6100763" y="2453655"/>
            <a:ext cx="2401769" cy="2561258"/>
          </a:xfrm>
          <a:custGeom>
            <a:avLst/>
            <a:gdLst>
              <a:gd name="connsiteX0" fmla="*/ 0 w 2401769"/>
              <a:gd name="connsiteY0" fmla="*/ 32370 h 2561258"/>
              <a:gd name="connsiteX1" fmla="*/ 2400300 w 2401769"/>
              <a:gd name="connsiteY1" fmla="*/ 275258 h 2561258"/>
              <a:gd name="connsiteX2" fmla="*/ 357187 w 2401769"/>
              <a:gd name="connsiteY2" fmla="*/ 2046908 h 2561258"/>
              <a:gd name="connsiteX3" fmla="*/ 385762 w 2401769"/>
              <a:gd name="connsiteY3" fmla="*/ 2561258 h 25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769" h="2561258">
                <a:moveTo>
                  <a:pt x="0" y="32370"/>
                </a:moveTo>
                <a:cubicBezTo>
                  <a:pt x="1170384" y="-14064"/>
                  <a:pt x="2340769" y="-60498"/>
                  <a:pt x="2400300" y="275258"/>
                </a:cubicBezTo>
                <a:cubicBezTo>
                  <a:pt x="2459831" y="611014"/>
                  <a:pt x="692943" y="1665908"/>
                  <a:pt x="357187" y="2046908"/>
                </a:cubicBezTo>
                <a:cubicBezTo>
                  <a:pt x="21431" y="2427908"/>
                  <a:pt x="203596" y="2494583"/>
                  <a:pt x="385762" y="256125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26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E5E536-F20E-FE4B-92C2-8E7B3E365C3E}"/>
              </a:ext>
            </a:extLst>
          </p:cNvPr>
          <p:cNvSpPr/>
          <p:nvPr/>
        </p:nvSpPr>
        <p:spPr>
          <a:xfrm>
            <a:off x="5372100" y="2928938"/>
            <a:ext cx="653798" cy="2902844"/>
          </a:xfrm>
          <a:custGeom>
            <a:avLst/>
            <a:gdLst>
              <a:gd name="connsiteX0" fmla="*/ 0 w 653798"/>
              <a:gd name="connsiteY0" fmla="*/ 2686050 h 2902844"/>
              <a:gd name="connsiteX1" fmla="*/ 314325 w 653798"/>
              <a:gd name="connsiteY1" fmla="*/ 2886075 h 2902844"/>
              <a:gd name="connsiteX2" fmla="*/ 642938 w 653798"/>
              <a:gd name="connsiteY2" fmla="*/ 2300287 h 2902844"/>
              <a:gd name="connsiteX3" fmla="*/ 542925 w 653798"/>
              <a:gd name="connsiteY3" fmla="*/ 0 h 290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798" h="2902844">
                <a:moveTo>
                  <a:pt x="0" y="2686050"/>
                </a:moveTo>
                <a:cubicBezTo>
                  <a:pt x="103584" y="2818209"/>
                  <a:pt x="207169" y="2950369"/>
                  <a:pt x="314325" y="2886075"/>
                </a:cubicBezTo>
                <a:cubicBezTo>
                  <a:pt x="421481" y="2821781"/>
                  <a:pt x="604838" y="2781299"/>
                  <a:pt x="642938" y="2300287"/>
                </a:cubicBezTo>
                <a:cubicBezTo>
                  <a:pt x="681038" y="1819275"/>
                  <a:pt x="611981" y="909637"/>
                  <a:pt x="542925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72D0D35-B414-B545-84A3-09807404D629}"/>
              </a:ext>
            </a:extLst>
          </p:cNvPr>
          <p:cNvSpPr/>
          <p:nvPr/>
        </p:nvSpPr>
        <p:spPr>
          <a:xfrm>
            <a:off x="6100763" y="2453655"/>
            <a:ext cx="2401769" cy="2561258"/>
          </a:xfrm>
          <a:custGeom>
            <a:avLst/>
            <a:gdLst>
              <a:gd name="connsiteX0" fmla="*/ 0 w 2401769"/>
              <a:gd name="connsiteY0" fmla="*/ 32370 h 2561258"/>
              <a:gd name="connsiteX1" fmla="*/ 2400300 w 2401769"/>
              <a:gd name="connsiteY1" fmla="*/ 275258 h 2561258"/>
              <a:gd name="connsiteX2" fmla="*/ 357187 w 2401769"/>
              <a:gd name="connsiteY2" fmla="*/ 2046908 h 2561258"/>
              <a:gd name="connsiteX3" fmla="*/ 385762 w 2401769"/>
              <a:gd name="connsiteY3" fmla="*/ 2561258 h 25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769" h="2561258">
                <a:moveTo>
                  <a:pt x="0" y="32370"/>
                </a:moveTo>
                <a:cubicBezTo>
                  <a:pt x="1170384" y="-14064"/>
                  <a:pt x="2340769" y="-60498"/>
                  <a:pt x="2400300" y="275258"/>
                </a:cubicBezTo>
                <a:cubicBezTo>
                  <a:pt x="2459831" y="611014"/>
                  <a:pt x="692943" y="1665908"/>
                  <a:pt x="357187" y="2046908"/>
                </a:cubicBezTo>
                <a:cubicBezTo>
                  <a:pt x="21431" y="2427908"/>
                  <a:pt x="203596" y="2494583"/>
                  <a:pt x="385762" y="256125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E2D6AF4-A0BD-EF43-8BF3-CE65A4A8D765}"/>
              </a:ext>
            </a:extLst>
          </p:cNvPr>
          <p:cNvSpPr/>
          <p:nvPr/>
        </p:nvSpPr>
        <p:spPr>
          <a:xfrm>
            <a:off x="7100888" y="4672013"/>
            <a:ext cx="739202" cy="679989"/>
          </a:xfrm>
          <a:custGeom>
            <a:avLst/>
            <a:gdLst>
              <a:gd name="connsiteX0" fmla="*/ 0 w 739202"/>
              <a:gd name="connsiteY0" fmla="*/ 671512 h 679989"/>
              <a:gd name="connsiteX1" fmla="*/ 685800 w 739202"/>
              <a:gd name="connsiteY1" fmla="*/ 585787 h 679989"/>
              <a:gd name="connsiteX2" fmla="*/ 642937 w 739202"/>
              <a:gd name="connsiteY2" fmla="*/ 0 h 67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202" h="679989">
                <a:moveTo>
                  <a:pt x="0" y="671512"/>
                </a:moveTo>
                <a:cubicBezTo>
                  <a:pt x="289322" y="684608"/>
                  <a:pt x="578644" y="697705"/>
                  <a:pt x="685800" y="585787"/>
                </a:cubicBezTo>
                <a:cubicBezTo>
                  <a:pt x="792956" y="473869"/>
                  <a:pt x="717946" y="236934"/>
                  <a:pt x="642937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67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E5E536-F20E-FE4B-92C2-8E7B3E365C3E}"/>
              </a:ext>
            </a:extLst>
          </p:cNvPr>
          <p:cNvSpPr/>
          <p:nvPr/>
        </p:nvSpPr>
        <p:spPr>
          <a:xfrm>
            <a:off x="5372100" y="2928938"/>
            <a:ext cx="653798" cy="2902844"/>
          </a:xfrm>
          <a:custGeom>
            <a:avLst/>
            <a:gdLst>
              <a:gd name="connsiteX0" fmla="*/ 0 w 653798"/>
              <a:gd name="connsiteY0" fmla="*/ 2686050 h 2902844"/>
              <a:gd name="connsiteX1" fmla="*/ 314325 w 653798"/>
              <a:gd name="connsiteY1" fmla="*/ 2886075 h 2902844"/>
              <a:gd name="connsiteX2" fmla="*/ 642938 w 653798"/>
              <a:gd name="connsiteY2" fmla="*/ 2300287 h 2902844"/>
              <a:gd name="connsiteX3" fmla="*/ 542925 w 653798"/>
              <a:gd name="connsiteY3" fmla="*/ 0 h 290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798" h="2902844">
                <a:moveTo>
                  <a:pt x="0" y="2686050"/>
                </a:moveTo>
                <a:cubicBezTo>
                  <a:pt x="103584" y="2818209"/>
                  <a:pt x="207169" y="2950369"/>
                  <a:pt x="314325" y="2886075"/>
                </a:cubicBezTo>
                <a:cubicBezTo>
                  <a:pt x="421481" y="2821781"/>
                  <a:pt x="604838" y="2781299"/>
                  <a:pt x="642938" y="2300287"/>
                </a:cubicBezTo>
                <a:cubicBezTo>
                  <a:pt x="681038" y="1819275"/>
                  <a:pt x="611981" y="909637"/>
                  <a:pt x="542925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72D0D35-B414-B545-84A3-09807404D629}"/>
              </a:ext>
            </a:extLst>
          </p:cNvPr>
          <p:cNvSpPr/>
          <p:nvPr/>
        </p:nvSpPr>
        <p:spPr>
          <a:xfrm>
            <a:off x="6100763" y="2453655"/>
            <a:ext cx="2401769" cy="2561258"/>
          </a:xfrm>
          <a:custGeom>
            <a:avLst/>
            <a:gdLst>
              <a:gd name="connsiteX0" fmla="*/ 0 w 2401769"/>
              <a:gd name="connsiteY0" fmla="*/ 32370 h 2561258"/>
              <a:gd name="connsiteX1" fmla="*/ 2400300 w 2401769"/>
              <a:gd name="connsiteY1" fmla="*/ 275258 h 2561258"/>
              <a:gd name="connsiteX2" fmla="*/ 357187 w 2401769"/>
              <a:gd name="connsiteY2" fmla="*/ 2046908 h 2561258"/>
              <a:gd name="connsiteX3" fmla="*/ 385762 w 2401769"/>
              <a:gd name="connsiteY3" fmla="*/ 2561258 h 25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769" h="2561258">
                <a:moveTo>
                  <a:pt x="0" y="32370"/>
                </a:moveTo>
                <a:cubicBezTo>
                  <a:pt x="1170384" y="-14064"/>
                  <a:pt x="2340769" y="-60498"/>
                  <a:pt x="2400300" y="275258"/>
                </a:cubicBezTo>
                <a:cubicBezTo>
                  <a:pt x="2459831" y="611014"/>
                  <a:pt x="692943" y="1665908"/>
                  <a:pt x="357187" y="2046908"/>
                </a:cubicBezTo>
                <a:cubicBezTo>
                  <a:pt x="21431" y="2427908"/>
                  <a:pt x="203596" y="2494583"/>
                  <a:pt x="385762" y="256125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E2D6AF4-A0BD-EF43-8BF3-CE65A4A8D765}"/>
              </a:ext>
            </a:extLst>
          </p:cNvPr>
          <p:cNvSpPr/>
          <p:nvPr/>
        </p:nvSpPr>
        <p:spPr>
          <a:xfrm>
            <a:off x="7100888" y="4672013"/>
            <a:ext cx="739202" cy="679989"/>
          </a:xfrm>
          <a:custGeom>
            <a:avLst/>
            <a:gdLst>
              <a:gd name="connsiteX0" fmla="*/ 0 w 739202"/>
              <a:gd name="connsiteY0" fmla="*/ 671512 h 679989"/>
              <a:gd name="connsiteX1" fmla="*/ 685800 w 739202"/>
              <a:gd name="connsiteY1" fmla="*/ 585787 h 679989"/>
              <a:gd name="connsiteX2" fmla="*/ 642937 w 739202"/>
              <a:gd name="connsiteY2" fmla="*/ 0 h 67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202" h="679989">
                <a:moveTo>
                  <a:pt x="0" y="671512"/>
                </a:moveTo>
                <a:cubicBezTo>
                  <a:pt x="289322" y="684608"/>
                  <a:pt x="578644" y="697705"/>
                  <a:pt x="685800" y="585787"/>
                </a:cubicBezTo>
                <a:cubicBezTo>
                  <a:pt x="792956" y="473869"/>
                  <a:pt x="717946" y="236934"/>
                  <a:pt x="642937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8495BE0-D968-CB49-9E32-E4A88714754F}"/>
              </a:ext>
            </a:extLst>
          </p:cNvPr>
          <p:cNvSpPr/>
          <p:nvPr/>
        </p:nvSpPr>
        <p:spPr>
          <a:xfrm>
            <a:off x="7986713" y="4257675"/>
            <a:ext cx="897564" cy="685800"/>
          </a:xfrm>
          <a:custGeom>
            <a:avLst/>
            <a:gdLst>
              <a:gd name="connsiteX0" fmla="*/ 0 w 897564"/>
              <a:gd name="connsiteY0" fmla="*/ 0 h 685800"/>
              <a:gd name="connsiteX1" fmla="*/ 814387 w 897564"/>
              <a:gd name="connsiteY1" fmla="*/ 142875 h 685800"/>
              <a:gd name="connsiteX2" fmla="*/ 828675 w 897564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564" h="685800">
                <a:moveTo>
                  <a:pt x="0" y="0"/>
                </a:moveTo>
                <a:cubicBezTo>
                  <a:pt x="338137" y="14287"/>
                  <a:pt x="676275" y="28575"/>
                  <a:pt x="814387" y="142875"/>
                </a:cubicBezTo>
                <a:cubicBezTo>
                  <a:pt x="952499" y="257175"/>
                  <a:pt x="890587" y="471487"/>
                  <a:pt x="828675" y="68580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595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EM-ordem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488D9CC1-6D4A-604A-8071-E0738EDDF4A3}"/>
              </a:ext>
            </a:extLst>
          </p:cNvPr>
          <p:cNvSpPr/>
          <p:nvPr/>
        </p:nvSpPr>
        <p:spPr>
          <a:xfrm>
            <a:off x="1485900" y="1728788"/>
            <a:ext cx="4271963" cy="2200275"/>
          </a:xfrm>
          <a:custGeom>
            <a:avLst/>
            <a:gdLst>
              <a:gd name="connsiteX0" fmla="*/ 4271963 w 4271963"/>
              <a:gd name="connsiteY0" fmla="*/ 0 h 2200275"/>
              <a:gd name="connsiteX1" fmla="*/ 3700463 w 4271963"/>
              <a:gd name="connsiteY1" fmla="*/ 585787 h 2200275"/>
              <a:gd name="connsiteX2" fmla="*/ 1143000 w 4271963"/>
              <a:gd name="connsiteY2" fmla="*/ 871537 h 2200275"/>
              <a:gd name="connsiteX3" fmla="*/ 0 w 427196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1963" h="2200275">
                <a:moveTo>
                  <a:pt x="4271963" y="0"/>
                </a:moveTo>
                <a:cubicBezTo>
                  <a:pt x="4246960" y="220265"/>
                  <a:pt x="4221957" y="440531"/>
                  <a:pt x="3700463" y="585787"/>
                </a:cubicBezTo>
                <a:cubicBezTo>
                  <a:pt x="3178969" y="731043"/>
                  <a:pt x="1759744" y="602456"/>
                  <a:pt x="1143000" y="871537"/>
                </a:cubicBezTo>
                <a:cubicBezTo>
                  <a:pt x="526256" y="1140618"/>
                  <a:pt x="263128" y="1670446"/>
                  <a:pt x="0" y="22002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2B09B3-7A64-9D4A-84AD-69A8553D67C9}"/>
              </a:ext>
            </a:extLst>
          </p:cNvPr>
          <p:cNvSpPr/>
          <p:nvPr/>
        </p:nvSpPr>
        <p:spPr>
          <a:xfrm>
            <a:off x="2000250" y="3643313"/>
            <a:ext cx="904765" cy="689431"/>
          </a:xfrm>
          <a:custGeom>
            <a:avLst/>
            <a:gdLst>
              <a:gd name="connsiteX0" fmla="*/ 0 w 904765"/>
              <a:gd name="connsiteY0" fmla="*/ 657225 h 689431"/>
              <a:gd name="connsiteX1" fmla="*/ 800100 w 904765"/>
              <a:gd name="connsiteY1" fmla="*/ 614362 h 689431"/>
              <a:gd name="connsiteX2" fmla="*/ 871538 w 904765"/>
              <a:gd name="connsiteY2" fmla="*/ 0 h 6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765" h="689431">
                <a:moveTo>
                  <a:pt x="0" y="657225"/>
                </a:moveTo>
                <a:cubicBezTo>
                  <a:pt x="327422" y="690562"/>
                  <a:pt x="654844" y="723899"/>
                  <a:pt x="800100" y="614362"/>
                </a:cubicBezTo>
                <a:cubicBezTo>
                  <a:pt x="945356" y="504825"/>
                  <a:pt x="908447" y="252412"/>
                  <a:pt x="87153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EE803EF-2833-9D4B-AB8D-8674B611E24A}"/>
              </a:ext>
            </a:extLst>
          </p:cNvPr>
          <p:cNvSpPr/>
          <p:nvPr/>
        </p:nvSpPr>
        <p:spPr>
          <a:xfrm>
            <a:off x="3114675" y="3048591"/>
            <a:ext cx="1129224" cy="1837734"/>
          </a:xfrm>
          <a:custGeom>
            <a:avLst/>
            <a:gdLst>
              <a:gd name="connsiteX0" fmla="*/ 114300 w 1129224"/>
              <a:gd name="connsiteY0" fmla="*/ 94659 h 1837734"/>
              <a:gd name="connsiteX1" fmla="*/ 1128713 w 1129224"/>
              <a:gd name="connsiteY1" fmla="*/ 194672 h 1837734"/>
              <a:gd name="connsiteX2" fmla="*/ 0 w 1129224"/>
              <a:gd name="connsiteY2" fmla="*/ 1837734 h 183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9224" h="1837734">
                <a:moveTo>
                  <a:pt x="114300" y="94659"/>
                </a:moveTo>
                <a:cubicBezTo>
                  <a:pt x="631031" y="-591"/>
                  <a:pt x="1147763" y="-95840"/>
                  <a:pt x="1128713" y="194672"/>
                </a:cubicBezTo>
                <a:cubicBezTo>
                  <a:pt x="1109663" y="485184"/>
                  <a:pt x="554831" y="1161459"/>
                  <a:pt x="0" y="18377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3E9D341-13AC-ED4D-9D19-F421C35C9CB9}"/>
              </a:ext>
            </a:extLst>
          </p:cNvPr>
          <p:cNvSpPr/>
          <p:nvPr/>
        </p:nvSpPr>
        <p:spPr>
          <a:xfrm>
            <a:off x="3543300" y="4700588"/>
            <a:ext cx="726926" cy="571500"/>
          </a:xfrm>
          <a:custGeom>
            <a:avLst/>
            <a:gdLst>
              <a:gd name="connsiteX0" fmla="*/ 0 w 726926"/>
              <a:gd name="connsiteY0" fmla="*/ 571500 h 571500"/>
              <a:gd name="connsiteX1" fmla="*/ 642938 w 726926"/>
              <a:gd name="connsiteY1" fmla="*/ 442912 h 571500"/>
              <a:gd name="connsiteX2" fmla="*/ 700088 w 726926"/>
              <a:gd name="connsiteY2" fmla="*/ 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926" h="571500">
                <a:moveTo>
                  <a:pt x="0" y="571500"/>
                </a:moveTo>
                <a:cubicBezTo>
                  <a:pt x="263128" y="554831"/>
                  <a:pt x="526257" y="538162"/>
                  <a:pt x="642938" y="442912"/>
                </a:cubicBezTo>
                <a:cubicBezTo>
                  <a:pt x="759619" y="347662"/>
                  <a:pt x="729853" y="173831"/>
                  <a:pt x="700088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547EF1-8D09-8C4E-B142-81D4071FDB05}"/>
              </a:ext>
            </a:extLst>
          </p:cNvPr>
          <p:cNvSpPr/>
          <p:nvPr/>
        </p:nvSpPr>
        <p:spPr>
          <a:xfrm>
            <a:off x="4443413" y="3873040"/>
            <a:ext cx="1081002" cy="1099010"/>
          </a:xfrm>
          <a:custGeom>
            <a:avLst/>
            <a:gdLst>
              <a:gd name="connsiteX0" fmla="*/ 0 w 1081002"/>
              <a:gd name="connsiteY0" fmla="*/ 127460 h 1099010"/>
              <a:gd name="connsiteX1" fmla="*/ 1014412 w 1081002"/>
              <a:gd name="connsiteY1" fmla="*/ 84598 h 1099010"/>
              <a:gd name="connsiteX2" fmla="*/ 900112 w 1081002"/>
              <a:gd name="connsiteY2" fmla="*/ 1099010 h 109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002" h="1099010">
                <a:moveTo>
                  <a:pt x="0" y="127460"/>
                </a:moveTo>
                <a:cubicBezTo>
                  <a:pt x="432196" y="25066"/>
                  <a:pt x="864393" y="-77327"/>
                  <a:pt x="1014412" y="84598"/>
                </a:cubicBezTo>
                <a:cubicBezTo>
                  <a:pt x="1164431" y="246523"/>
                  <a:pt x="1032271" y="672766"/>
                  <a:pt x="900112" y="109901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EE5E536-F20E-FE4B-92C2-8E7B3E365C3E}"/>
              </a:ext>
            </a:extLst>
          </p:cNvPr>
          <p:cNvSpPr/>
          <p:nvPr/>
        </p:nvSpPr>
        <p:spPr>
          <a:xfrm>
            <a:off x="5372100" y="2928938"/>
            <a:ext cx="653798" cy="2902844"/>
          </a:xfrm>
          <a:custGeom>
            <a:avLst/>
            <a:gdLst>
              <a:gd name="connsiteX0" fmla="*/ 0 w 653798"/>
              <a:gd name="connsiteY0" fmla="*/ 2686050 h 2902844"/>
              <a:gd name="connsiteX1" fmla="*/ 314325 w 653798"/>
              <a:gd name="connsiteY1" fmla="*/ 2886075 h 2902844"/>
              <a:gd name="connsiteX2" fmla="*/ 642938 w 653798"/>
              <a:gd name="connsiteY2" fmla="*/ 2300287 h 2902844"/>
              <a:gd name="connsiteX3" fmla="*/ 542925 w 653798"/>
              <a:gd name="connsiteY3" fmla="*/ 0 h 290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798" h="2902844">
                <a:moveTo>
                  <a:pt x="0" y="2686050"/>
                </a:moveTo>
                <a:cubicBezTo>
                  <a:pt x="103584" y="2818209"/>
                  <a:pt x="207169" y="2950369"/>
                  <a:pt x="314325" y="2886075"/>
                </a:cubicBezTo>
                <a:cubicBezTo>
                  <a:pt x="421481" y="2821781"/>
                  <a:pt x="604838" y="2781299"/>
                  <a:pt x="642938" y="2300287"/>
                </a:cubicBezTo>
                <a:cubicBezTo>
                  <a:pt x="681038" y="1819275"/>
                  <a:pt x="611981" y="909637"/>
                  <a:pt x="542925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72D0D35-B414-B545-84A3-09807404D629}"/>
              </a:ext>
            </a:extLst>
          </p:cNvPr>
          <p:cNvSpPr/>
          <p:nvPr/>
        </p:nvSpPr>
        <p:spPr>
          <a:xfrm>
            <a:off x="6100763" y="2453655"/>
            <a:ext cx="2401769" cy="2561258"/>
          </a:xfrm>
          <a:custGeom>
            <a:avLst/>
            <a:gdLst>
              <a:gd name="connsiteX0" fmla="*/ 0 w 2401769"/>
              <a:gd name="connsiteY0" fmla="*/ 32370 h 2561258"/>
              <a:gd name="connsiteX1" fmla="*/ 2400300 w 2401769"/>
              <a:gd name="connsiteY1" fmla="*/ 275258 h 2561258"/>
              <a:gd name="connsiteX2" fmla="*/ 357187 w 2401769"/>
              <a:gd name="connsiteY2" fmla="*/ 2046908 h 2561258"/>
              <a:gd name="connsiteX3" fmla="*/ 385762 w 2401769"/>
              <a:gd name="connsiteY3" fmla="*/ 2561258 h 25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769" h="2561258">
                <a:moveTo>
                  <a:pt x="0" y="32370"/>
                </a:moveTo>
                <a:cubicBezTo>
                  <a:pt x="1170384" y="-14064"/>
                  <a:pt x="2340769" y="-60498"/>
                  <a:pt x="2400300" y="275258"/>
                </a:cubicBezTo>
                <a:cubicBezTo>
                  <a:pt x="2459831" y="611014"/>
                  <a:pt x="692943" y="1665908"/>
                  <a:pt x="357187" y="2046908"/>
                </a:cubicBezTo>
                <a:cubicBezTo>
                  <a:pt x="21431" y="2427908"/>
                  <a:pt x="203596" y="2494583"/>
                  <a:pt x="385762" y="2561258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E2D6AF4-A0BD-EF43-8BF3-CE65A4A8D765}"/>
              </a:ext>
            </a:extLst>
          </p:cNvPr>
          <p:cNvSpPr/>
          <p:nvPr/>
        </p:nvSpPr>
        <p:spPr>
          <a:xfrm>
            <a:off x="7100888" y="4672013"/>
            <a:ext cx="739202" cy="679989"/>
          </a:xfrm>
          <a:custGeom>
            <a:avLst/>
            <a:gdLst>
              <a:gd name="connsiteX0" fmla="*/ 0 w 739202"/>
              <a:gd name="connsiteY0" fmla="*/ 671512 h 679989"/>
              <a:gd name="connsiteX1" fmla="*/ 685800 w 739202"/>
              <a:gd name="connsiteY1" fmla="*/ 585787 h 679989"/>
              <a:gd name="connsiteX2" fmla="*/ 642937 w 739202"/>
              <a:gd name="connsiteY2" fmla="*/ 0 h 679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202" h="679989">
                <a:moveTo>
                  <a:pt x="0" y="671512"/>
                </a:moveTo>
                <a:cubicBezTo>
                  <a:pt x="289322" y="684608"/>
                  <a:pt x="578644" y="697705"/>
                  <a:pt x="685800" y="585787"/>
                </a:cubicBezTo>
                <a:cubicBezTo>
                  <a:pt x="792956" y="473869"/>
                  <a:pt x="717946" y="236934"/>
                  <a:pt x="642937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8495BE0-D968-CB49-9E32-E4A88714754F}"/>
              </a:ext>
            </a:extLst>
          </p:cNvPr>
          <p:cNvSpPr/>
          <p:nvPr/>
        </p:nvSpPr>
        <p:spPr>
          <a:xfrm>
            <a:off x="7986713" y="4257675"/>
            <a:ext cx="897564" cy="685800"/>
          </a:xfrm>
          <a:custGeom>
            <a:avLst/>
            <a:gdLst>
              <a:gd name="connsiteX0" fmla="*/ 0 w 897564"/>
              <a:gd name="connsiteY0" fmla="*/ 0 h 685800"/>
              <a:gd name="connsiteX1" fmla="*/ 814387 w 897564"/>
              <a:gd name="connsiteY1" fmla="*/ 142875 h 685800"/>
              <a:gd name="connsiteX2" fmla="*/ 828675 w 897564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564" h="685800">
                <a:moveTo>
                  <a:pt x="0" y="0"/>
                </a:moveTo>
                <a:cubicBezTo>
                  <a:pt x="338137" y="14287"/>
                  <a:pt x="676275" y="28575"/>
                  <a:pt x="814387" y="142875"/>
                </a:cubicBezTo>
                <a:cubicBezTo>
                  <a:pt x="952499" y="257175"/>
                  <a:pt x="890587" y="471487"/>
                  <a:pt x="828675" y="68580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8E5F123-D534-AD4F-88E7-4B741740B79F}"/>
              </a:ext>
            </a:extLst>
          </p:cNvPr>
          <p:cNvSpPr/>
          <p:nvPr/>
        </p:nvSpPr>
        <p:spPr>
          <a:xfrm>
            <a:off x="9029700" y="3371850"/>
            <a:ext cx="716016" cy="2028825"/>
          </a:xfrm>
          <a:custGeom>
            <a:avLst/>
            <a:gdLst>
              <a:gd name="connsiteX0" fmla="*/ 0 w 716016"/>
              <a:gd name="connsiteY0" fmla="*/ 2028825 h 2028825"/>
              <a:gd name="connsiteX1" fmla="*/ 714375 w 716016"/>
              <a:gd name="connsiteY1" fmla="*/ 1157288 h 2028825"/>
              <a:gd name="connsiteX2" fmla="*/ 157163 w 716016"/>
              <a:gd name="connsiteY2" fmla="*/ 0 h 202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016" h="2028825">
                <a:moveTo>
                  <a:pt x="0" y="2028825"/>
                </a:moveTo>
                <a:cubicBezTo>
                  <a:pt x="344090" y="1762125"/>
                  <a:pt x="688181" y="1495425"/>
                  <a:pt x="714375" y="1157288"/>
                </a:cubicBezTo>
                <a:cubicBezTo>
                  <a:pt x="740569" y="819151"/>
                  <a:pt x="448866" y="409575"/>
                  <a:pt x="157163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3F953-9033-D04B-8D93-F576C4B7C3B2}"/>
              </a:ext>
            </a:extLst>
          </p:cNvPr>
          <p:cNvSpPr txBox="1"/>
          <p:nvPr/>
        </p:nvSpPr>
        <p:spPr>
          <a:xfrm>
            <a:off x="817958" y="6144749"/>
            <a:ext cx="976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/>
              <a:t>(((. 5 .) 12 ((. 13 .) 14 (. 23 .))) 24 (((. 26 .) 27 (. 29 .)) 30 .))</a:t>
            </a:r>
          </a:p>
        </p:txBody>
      </p:sp>
    </p:spTree>
    <p:extLst>
      <p:ext uri="{BB962C8B-B14F-4D97-AF65-F5344CB8AC3E}">
        <p14:creationId xmlns:p14="http://schemas.microsoft.com/office/powerpoint/2010/main" val="1879410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A operação pré-ordem faz com que a busca faça a recursão na sub-árvore esquerda, em seguida, recursão na sub-árvore direita e finalmente, imprima o valor da chave atual.</a:t>
            </a:r>
          </a:p>
          <a:p>
            <a:pPr lvl="1"/>
            <a:r>
              <a:rPr lang="pt-BR"/>
              <a:t>Recursão à esquerda (imprimindo chaves)</a:t>
            </a:r>
          </a:p>
          <a:p>
            <a:pPr lvl="1"/>
            <a:r>
              <a:rPr lang="pt-BR"/>
              <a:t>Recursão à direita (imprimindo as chaves)</a:t>
            </a:r>
          </a:p>
          <a:p>
            <a:pPr lvl="1"/>
            <a:r>
              <a:rPr lang="pt-BR"/>
              <a:t>Imprima chave atual</a:t>
            </a:r>
          </a:p>
        </p:txBody>
      </p:sp>
    </p:spTree>
    <p:extLst>
      <p:ext uri="{BB962C8B-B14F-4D97-AF65-F5344CB8AC3E}">
        <p14:creationId xmlns:p14="http://schemas.microsoft.com/office/powerpoint/2010/main" val="3117252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FEF97-2D12-7944-A7AC-99893FE8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0" y="1848310"/>
            <a:ext cx="8366234" cy="481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42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225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40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558E-7BB8-8F4B-AEC2-EE98B2CB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Buscar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7FC7-83B9-8849-9ABF-F8021263F7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/>
              <a:t>Os métodos de uma bst são geralmente implementados com uma abordagem recursiva. Após buscar um elemento no nó atual, repetimos a operação de forma recursiva com a subárbore esquerda e com a direita, avaliando se o valor buscado é maior ou menor do que o da chave atual.</a:t>
            </a:r>
          </a:p>
          <a:p>
            <a:r>
              <a:rPr lang="pt-BR"/>
              <a:t>De uma forma geral, temos 4 caminhos</a:t>
            </a:r>
          </a:p>
          <a:p>
            <a:pPr lvl="1"/>
            <a:r>
              <a:rPr lang="pt-BR"/>
              <a:t>1 – Se o nó é nulo, retorne</a:t>
            </a:r>
          </a:p>
          <a:p>
            <a:pPr lvl="1"/>
            <a:r>
              <a:rPr lang="pt-BR"/>
              <a:t>2 – Se o valor buscado for </a:t>
            </a:r>
            <a:r>
              <a:rPr lang="pt-BR" b="1"/>
              <a:t>igual</a:t>
            </a:r>
            <a:r>
              <a:rPr lang="pt-BR"/>
              <a:t> ao da chave atual, retorne que achou</a:t>
            </a:r>
          </a:p>
          <a:p>
            <a:pPr lvl="1"/>
            <a:r>
              <a:rPr lang="pt-BR"/>
              <a:t>3 – se o valor buscado for </a:t>
            </a:r>
            <a:r>
              <a:rPr lang="pt-BR" b="1"/>
              <a:t>menor </a:t>
            </a:r>
            <a:r>
              <a:rPr lang="pt-BR"/>
              <a:t>ao da chave atual, chame a mesma função passando o </a:t>
            </a:r>
            <a:r>
              <a:rPr lang="pt-BR" b="1"/>
              <a:t>nó da subárvore esquerda </a:t>
            </a:r>
            <a:r>
              <a:rPr lang="pt-BR"/>
              <a:t>como nó atual</a:t>
            </a:r>
          </a:p>
          <a:p>
            <a:pPr lvl="1"/>
            <a:r>
              <a:rPr lang="pt-BR"/>
              <a:t>4 – se o valor buscado for </a:t>
            </a:r>
            <a:r>
              <a:rPr lang="pt-BR" b="1"/>
              <a:t>MAIOR </a:t>
            </a:r>
            <a:r>
              <a:rPr lang="pt-BR"/>
              <a:t>ao da chave atual, chame a mesma função passando o </a:t>
            </a:r>
            <a:r>
              <a:rPr lang="pt-BR" b="1"/>
              <a:t>nó da subárvore DIREITA </a:t>
            </a:r>
            <a:r>
              <a:rPr lang="pt-BR"/>
              <a:t>como nó atual</a:t>
            </a:r>
          </a:p>
          <a:p>
            <a:pPr lvl="1"/>
            <a:endParaRPr lang="pt-BR"/>
          </a:p>
          <a:p>
            <a:pPr lvl="1"/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3068514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8220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478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834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982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3A46EC2-8FEB-7343-93C6-C6A2EDA5C33B}"/>
              </a:ext>
            </a:extLst>
          </p:cNvPr>
          <p:cNvSpPr/>
          <p:nvPr/>
        </p:nvSpPr>
        <p:spPr>
          <a:xfrm>
            <a:off x="3214688" y="2980008"/>
            <a:ext cx="4916287" cy="1992042"/>
          </a:xfrm>
          <a:custGeom>
            <a:avLst/>
            <a:gdLst>
              <a:gd name="connsiteX0" fmla="*/ 0 w 4916287"/>
              <a:gd name="connsiteY0" fmla="*/ 106092 h 1992042"/>
              <a:gd name="connsiteX1" fmla="*/ 3071812 w 4916287"/>
              <a:gd name="connsiteY1" fmla="*/ 6080 h 1992042"/>
              <a:gd name="connsiteX2" fmla="*/ 4914900 w 4916287"/>
              <a:gd name="connsiteY2" fmla="*/ 263255 h 1992042"/>
              <a:gd name="connsiteX3" fmla="*/ 3371850 w 4916287"/>
              <a:gd name="connsiteY3" fmla="*/ 1534842 h 1992042"/>
              <a:gd name="connsiteX4" fmla="*/ 3257550 w 4916287"/>
              <a:gd name="connsiteY4" fmla="*/ 1992042 h 199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6287" h="1992042">
                <a:moveTo>
                  <a:pt x="0" y="106092"/>
                </a:moveTo>
                <a:cubicBezTo>
                  <a:pt x="1126331" y="42989"/>
                  <a:pt x="2252662" y="-20114"/>
                  <a:pt x="3071812" y="6080"/>
                </a:cubicBezTo>
                <a:cubicBezTo>
                  <a:pt x="3890962" y="32274"/>
                  <a:pt x="4864894" y="8462"/>
                  <a:pt x="4914900" y="263255"/>
                </a:cubicBezTo>
                <a:cubicBezTo>
                  <a:pt x="4964906" y="518048"/>
                  <a:pt x="3648075" y="1246711"/>
                  <a:pt x="3371850" y="1534842"/>
                </a:cubicBezTo>
                <a:cubicBezTo>
                  <a:pt x="3095625" y="1822973"/>
                  <a:pt x="3176587" y="1907507"/>
                  <a:pt x="3257550" y="1992042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483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813183A-1E3E-9B42-A5A1-C36EB1EBC874}"/>
              </a:ext>
            </a:extLst>
          </p:cNvPr>
          <p:cNvSpPr/>
          <p:nvPr/>
        </p:nvSpPr>
        <p:spPr>
          <a:xfrm>
            <a:off x="7143750" y="4797529"/>
            <a:ext cx="1171575" cy="574571"/>
          </a:xfrm>
          <a:custGeom>
            <a:avLst/>
            <a:gdLst>
              <a:gd name="connsiteX0" fmla="*/ 0 w 1171575"/>
              <a:gd name="connsiteY0" fmla="*/ 574571 h 574571"/>
              <a:gd name="connsiteX1" fmla="*/ 485775 w 1171575"/>
              <a:gd name="connsiteY1" fmla="*/ 3071 h 574571"/>
              <a:gd name="connsiteX2" fmla="*/ 1171575 w 1171575"/>
              <a:gd name="connsiteY2" fmla="*/ 388834 h 5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574571">
                <a:moveTo>
                  <a:pt x="0" y="574571"/>
                </a:moveTo>
                <a:cubicBezTo>
                  <a:pt x="145256" y="304299"/>
                  <a:pt x="290513" y="34027"/>
                  <a:pt x="485775" y="3071"/>
                </a:cubicBezTo>
                <a:cubicBezTo>
                  <a:pt x="681038" y="-27885"/>
                  <a:pt x="926306" y="180474"/>
                  <a:pt x="1171575" y="3888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87CF41A-595C-5940-B070-26971EF8DAB0}"/>
              </a:ext>
            </a:extLst>
          </p:cNvPr>
          <p:cNvSpPr/>
          <p:nvPr/>
        </p:nvSpPr>
        <p:spPr>
          <a:xfrm>
            <a:off x="3214688" y="2980008"/>
            <a:ext cx="4916287" cy="1992042"/>
          </a:xfrm>
          <a:custGeom>
            <a:avLst/>
            <a:gdLst>
              <a:gd name="connsiteX0" fmla="*/ 0 w 4916287"/>
              <a:gd name="connsiteY0" fmla="*/ 106092 h 1992042"/>
              <a:gd name="connsiteX1" fmla="*/ 3071812 w 4916287"/>
              <a:gd name="connsiteY1" fmla="*/ 6080 h 1992042"/>
              <a:gd name="connsiteX2" fmla="*/ 4914900 w 4916287"/>
              <a:gd name="connsiteY2" fmla="*/ 263255 h 1992042"/>
              <a:gd name="connsiteX3" fmla="*/ 3371850 w 4916287"/>
              <a:gd name="connsiteY3" fmla="*/ 1534842 h 1992042"/>
              <a:gd name="connsiteX4" fmla="*/ 3257550 w 4916287"/>
              <a:gd name="connsiteY4" fmla="*/ 1992042 h 199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6287" h="1992042">
                <a:moveTo>
                  <a:pt x="0" y="106092"/>
                </a:moveTo>
                <a:cubicBezTo>
                  <a:pt x="1126331" y="42989"/>
                  <a:pt x="2252662" y="-20114"/>
                  <a:pt x="3071812" y="6080"/>
                </a:cubicBezTo>
                <a:cubicBezTo>
                  <a:pt x="3890962" y="32274"/>
                  <a:pt x="4864894" y="8462"/>
                  <a:pt x="4914900" y="263255"/>
                </a:cubicBezTo>
                <a:cubicBezTo>
                  <a:pt x="4964906" y="518048"/>
                  <a:pt x="3648075" y="1246711"/>
                  <a:pt x="3371850" y="1534842"/>
                </a:cubicBezTo>
                <a:cubicBezTo>
                  <a:pt x="3095625" y="1822973"/>
                  <a:pt x="3176587" y="1907507"/>
                  <a:pt x="3257550" y="1992042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332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813183A-1E3E-9B42-A5A1-C36EB1EBC874}"/>
              </a:ext>
            </a:extLst>
          </p:cNvPr>
          <p:cNvSpPr/>
          <p:nvPr/>
        </p:nvSpPr>
        <p:spPr>
          <a:xfrm>
            <a:off x="7143750" y="4797529"/>
            <a:ext cx="1171575" cy="574571"/>
          </a:xfrm>
          <a:custGeom>
            <a:avLst/>
            <a:gdLst>
              <a:gd name="connsiteX0" fmla="*/ 0 w 1171575"/>
              <a:gd name="connsiteY0" fmla="*/ 574571 h 574571"/>
              <a:gd name="connsiteX1" fmla="*/ 485775 w 1171575"/>
              <a:gd name="connsiteY1" fmla="*/ 3071 h 574571"/>
              <a:gd name="connsiteX2" fmla="*/ 1171575 w 1171575"/>
              <a:gd name="connsiteY2" fmla="*/ 388834 h 5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574571">
                <a:moveTo>
                  <a:pt x="0" y="574571"/>
                </a:moveTo>
                <a:cubicBezTo>
                  <a:pt x="145256" y="304299"/>
                  <a:pt x="290513" y="34027"/>
                  <a:pt x="485775" y="3071"/>
                </a:cubicBezTo>
                <a:cubicBezTo>
                  <a:pt x="681038" y="-27885"/>
                  <a:pt x="926306" y="180474"/>
                  <a:pt x="1171575" y="3888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72181F4-FB8E-7041-86C3-03E27A36355A}"/>
              </a:ext>
            </a:extLst>
          </p:cNvPr>
          <p:cNvSpPr/>
          <p:nvPr/>
        </p:nvSpPr>
        <p:spPr>
          <a:xfrm>
            <a:off x="8115300" y="4199925"/>
            <a:ext cx="1079533" cy="886425"/>
          </a:xfrm>
          <a:custGeom>
            <a:avLst/>
            <a:gdLst>
              <a:gd name="connsiteX0" fmla="*/ 828675 w 1079533"/>
              <a:gd name="connsiteY0" fmla="*/ 886425 h 886425"/>
              <a:gd name="connsiteX1" fmla="*/ 1028700 w 1079533"/>
              <a:gd name="connsiteY1" fmla="*/ 143475 h 886425"/>
              <a:gd name="connsiteX2" fmla="*/ 0 w 1079533"/>
              <a:gd name="connsiteY2" fmla="*/ 600 h 8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33" h="886425">
                <a:moveTo>
                  <a:pt x="828675" y="886425"/>
                </a:moveTo>
                <a:cubicBezTo>
                  <a:pt x="997744" y="588768"/>
                  <a:pt x="1166813" y="291112"/>
                  <a:pt x="1028700" y="143475"/>
                </a:cubicBezTo>
                <a:cubicBezTo>
                  <a:pt x="890588" y="-4163"/>
                  <a:pt x="445294" y="-1782"/>
                  <a:pt x="0" y="60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26689EF-201E-E246-B8D1-9E4E235935EE}"/>
              </a:ext>
            </a:extLst>
          </p:cNvPr>
          <p:cNvSpPr/>
          <p:nvPr/>
        </p:nvSpPr>
        <p:spPr>
          <a:xfrm>
            <a:off x="3214688" y="2980008"/>
            <a:ext cx="4916287" cy="1992042"/>
          </a:xfrm>
          <a:custGeom>
            <a:avLst/>
            <a:gdLst>
              <a:gd name="connsiteX0" fmla="*/ 0 w 4916287"/>
              <a:gd name="connsiteY0" fmla="*/ 106092 h 1992042"/>
              <a:gd name="connsiteX1" fmla="*/ 3071812 w 4916287"/>
              <a:gd name="connsiteY1" fmla="*/ 6080 h 1992042"/>
              <a:gd name="connsiteX2" fmla="*/ 4914900 w 4916287"/>
              <a:gd name="connsiteY2" fmla="*/ 263255 h 1992042"/>
              <a:gd name="connsiteX3" fmla="*/ 3371850 w 4916287"/>
              <a:gd name="connsiteY3" fmla="*/ 1534842 h 1992042"/>
              <a:gd name="connsiteX4" fmla="*/ 3257550 w 4916287"/>
              <a:gd name="connsiteY4" fmla="*/ 1992042 h 199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6287" h="1992042">
                <a:moveTo>
                  <a:pt x="0" y="106092"/>
                </a:moveTo>
                <a:cubicBezTo>
                  <a:pt x="1126331" y="42989"/>
                  <a:pt x="2252662" y="-20114"/>
                  <a:pt x="3071812" y="6080"/>
                </a:cubicBezTo>
                <a:cubicBezTo>
                  <a:pt x="3890962" y="32274"/>
                  <a:pt x="4864894" y="8462"/>
                  <a:pt x="4914900" y="263255"/>
                </a:cubicBezTo>
                <a:cubicBezTo>
                  <a:pt x="4964906" y="518048"/>
                  <a:pt x="3648075" y="1246711"/>
                  <a:pt x="3371850" y="1534842"/>
                </a:cubicBezTo>
                <a:cubicBezTo>
                  <a:pt x="3095625" y="1822973"/>
                  <a:pt x="3176587" y="1907507"/>
                  <a:pt x="3257550" y="1992042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315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813183A-1E3E-9B42-A5A1-C36EB1EBC874}"/>
              </a:ext>
            </a:extLst>
          </p:cNvPr>
          <p:cNvSpPr/>
          <p:nvPr/>
        </p:nvSpPr>
        <p:spPr>
          <a:xfrm>
            <a:off x="7143750" y="4797529"/>
            <a:ext cx="1171575" cy="574571"/>
          </a:xfrm>
          <a:custGeom>
            <a:avLst/>
            <a:gdLst>
              <a:gd name="connsiteX0" fmla="*/ 0 w 1171575"/>
              <a:gd name="connsiteY0" fmla="*/ 574571 h 574571"/>
              <a:gd name="connsiteX1" fmla="*/ 485775 w 1171575"/>
              <a:gd name="connsiteY1" fmla="*/ 3071 h 574571"/>
              <a:gd name="connsiteX2" fmla="*/ 1171575 w 1171575"/>
              <a:gd name="connsiteY2" fmla="*/ 388834 h 5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574571">
                <a:moveTo>
                  <a:pt x="0" y="574571"/>
                </a:moveTo>
                <a:cubicBezTo>
                  <a:pt x="145256" y="304299"/>
                  <a:pt x="290513" y="34027"/>
                  <a:pt x="485775" y="3071"/>
                </a:cubicBezTo>
                <a:cubicBezTo>
                  <a:pt x="681038" y="-27885"/>
                  <a:pt x="926306" y="180474"/>
                  <a:pt x="1171575" y="3888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72181F4-FB8E-7041-86C3-03E27A36355A}"/>
              </a:ext>
            </a:extLst>
          </p:cNvPr>
          <p:cNvSpPr/>
          <p:nvPr/>
        </p:nvSpPr>
        <p:spPr>
          <a:xfrm>
            <a:off x="8115300" y="4199925"/>
            <a:ext cx="1079533" cy="886425"/>
          </a:xfrm>
          <a:custGeom>
            <a:avLst/>
            <a:gdLst>
              <a:gd name="connsiteX0" fmla="*/ 828675 w 1079533"/>
              <a:gd name="connsiteY0" fmla="*/ 886425 h 886425"/>
              <a:gd name="connsiteX1" fmla="*/ 1028700 w 1079533"/>
              <a:gd name="connsiteY1" fmla="*/ 143475 h 886425"/>
              <a:gd name="connsiteX2" fmla="*/ 0 w 1079533"/>
              <a:gd name="connsiteY2" fmla="*/ 600 h 8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33" h="886425">
                <a:moveTo>
                  <a:pt x="828675" y="886425"/>
                </a:moveTo>
                <a:cubicBezTo>
                  <a:pt x="997744" y="588768"/>
                  <a:pt x="1166813" y="291112"/>
                  <a:pt x="1028700" y="143475"/>
                </a:cubicBezTo>
                <a:cubicBezTo>
                  <a:pt x="890588" y="-4163"/>
                  <a:pt x="445294" y="-1782"/>
                  <a:pt x="0" y="60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DFDEA1C-ED52-2343-8EAB-F00C0263A051}"/>
              </a:ext>
            </a:extLst>
          </p:cNvPr>
          <p:cNvSpPr/>
          <p:nvPr/>
        </p:nvSpPr>
        <p:spPr>
          <a:xfrm>
            <a:off x="7943850" y="3328988"/>
            <a:ext cx="1973908" cy="714924"/>
          </a:xfrm>
          <a:custGeom>
            <a:avLst/>
            <a:gdLst>
              <a:gd name="connsiteX0" fmla="*/ 0 w 1973908"/>
              <a:gd name="connsiteY0" fmla="*/ 671512 h 714924"/>
              <a:gd name="connsiteX1" fmla="*/ 1914525 w 1973908"/>
              <a:gd name="connsiteY1" fmla="*/ 642937 h 714924"/>
              <a:gd name="connsiteX2" fmla="*/ 1300163 w 1973908"/>
              <a:gd name="connsiteY2" fmla="*/ 0 h 7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908" h="714924">
                <a:moveTo>
                  <a:pt x="0" y="671512"/>
                </a:moveTo>
                <a:cubicBezTo>
                  <a:pt x="848915" y="713184"/>
                  <a:pt x="1697831" y="754856"/>
                  <a:pt x="1914525" y="642937"/>
                </a:cubicBezTo>
                <a:cubicBezTo>
                  <a:pt x="2131219" y="531018"/>
                  <a:pt x="1715691" y="265509"/>
                  <a:pt x="1300163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F1394F8-D090-9D42-9E6C-3973DF6322FC}"/>
              </a:ext>
            </a:extLst>
          </p:cNvPr>
          <p:cNvSpPr/>
          <p:nvPr/>
        </p:nvSpPr>
        <p:spPr>
          <a:xfrm>
            <a:off x="3214688" y="2980008"/>
            <a:ext cx="4916287" cy="1992042"/>
          </a:xfrm>
          <a:custGeom>
            <a:avLst/>
            <a:gdLst>
              <a:gd name="connsiteX0" fmla="*/ 0 w 4916287"/>
              <a:gd name="connsiteY0" fmla="*/ 106092 h 1992042"/>
              <a:gd name="connsiteX1" fmla="*/ 3071812 w 4916287"/>
              <a:gd name="connsiteY1" fmla="*/ 6080 h 1992042"/>
              <a:gd name="connsiteX2" fmla="*/ 4914900 w 4916287"/>
              <a:gd name="connsiteY2" fmla="*/ 263255 h 1992042"/>
              <a:gd name="connsiteX3" fmla="*/ 3371850 w 4916287"/>
              <a:gd name="connsiteY3" fmla="*/ 1534842 h 1992042"/>
              <a:gd name="connsiteX4" fmla="*/ 3257550 w 4916287"/>
              <a:gd name="connsiteY4" fmla="*/ 1992042 h 199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6287" h="1992042">
                <a:moveTo>
                  <a:pt x="0" y="106092"/>
                </a:moveTo>
                <a:cubicBezTo>
                  <a:pt x="1126331" y="42989"/>
                  <a:pt x="2252662" y="-20114"/>
                  <a:pt x="3071812" y="6080"/>
                </a:cubicBezTo>
                <a:cubicBezTo>
                  <a:pt x="3890962" y="32274"/>
                  <a:pt x="4864894" y="8462"/>
                  <a:pt x="4914900" y="263255"/>
                </a:cubicBezTo>
                <a:cubicBezTo>
                  <a:pt x="4964906" y="518048"/>
                  <a:pt x="3648075" y="1246711"/>
                  <a:pt x="3371850" y="1534842"/>
                </a:cubicBezTo>
                <a:cubicBezTo>
                  <a:pt x="3095625" y="1822973"/>
                  <a:pt x="3176587" y="1907507"/>
                  <a:pt x="3257550" y="1992042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5348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Percorrer – PÓS-ordem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>
            <a:extLst>
              <a:ext uri="{FF2B5EF4-FFF2-40B4-BE49-F238E27FC236}">
                <a16:creationId xmlns:a16="http://schemas.microsoft.com/office/drawing/2014/main" id="{1C99CF50-14C7-3D43-8549-69EED2D09516}"/>
              </a:ext>
            </a:extLst>
          </p:cNvPr>
          <p:cNvSpPr/>
          <p:nvPr/>
        </p:nvSpPr>
        <p:spPr>
          <a:xfrm>
            <a:off x="1500188" y="1643063"/>
            <a:ext cx="4029075" cy="2257425"/>
          </a:xfrm>
          <a:custGeom>
            <a:avLst/>
            <a:gdLst>
              <a:gd name="connsiteX0" fmla="*/ 4029075 w 4029075"/>
              <a:gd name="connsiteY0" fmla="*/ 0 h 2257425"/>
              <a:gd name="connsiteX1" fmla="*/ 900112 w 4029075"/>
              <a:gd name="connsiteY1" fmla="*/ 414337 h 2257425"/>
              <a:gd name="connsiteX2" fmla="*/ 0 w 4029075"/>
              <a:gd name="connsiteY2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9075" h="2257425">
                <a:moveTo>
                  <a:pt x="4029075" y="0"/>
                </a:moveTo>
                <a:cubicBezTo>
                  <a:pt x="2800349" y="19050"/>
                  <a:pt x="1571624" y="38100"/>
                  <a:pt x="900112" y="414337"/>
                </a:cubicBezTo>
                <a:cubicBezTo>
                  <a:pt x="228600" y="790574"/>
                  <a:pt x="114300" y="1523999"/>
                  <a:pt x="0" y="225742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B16D7CB-0166-0145-969A-3BD167FF010A}"/>
              </a:ext>
            </a:extLst>
          </p:cNvPr>
          <p:cNvSpPr/>
          <p:nvPr/>
        </p:nvSpPr>
        <p:spPr>
          <a:xfrm>
            <a:off x="2100263" y="3785738"/>
            <a:ext cx="1557689" cy="1114875"/>
          </a:xfrm>
          <a:custGeom>
            <a:avLst/>
            <a:gdLst>
              <a:gd name="connsiteX0" fmla="*/ 0 w 1557689"/>
              <a:gd name="connsiteY0" fmla="*/ 471937 h 1114875"/>
              <a:gd name="connsiteX1" fmla="*/ 914400 w 1557689"/>
              <a:gd name="connsiteY1" fmla="*/ 450 h 1114875"/>
              <a:gd name="connsiteX2" fmla="*/ 1557337 w 1557689"/>
              <a:gd name="connsiteY2" fmla="*/ 400500 h 1114875"/>
              <a:gd name="connsiteX3" fmla="*/ 985837 w 1557689"/>
              <a:gd name="connsiteY3" fmla="*/ 1114875 h 111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689" h="1114875">
                <a:moveTo>
                  <a:pt x="0" y="471937"/>
                </a:moveTo>
                <a:cubicBezTo>
                  <a:pt x="327422" y="242146"/>
                  <a:pt x="654844" y="12356"/>
                  <a:pt x="914400" y="450"/>
                </a:cubicBezTo>
                <a:cubicBezTo>
                  <a:pt x="1173956" y="-11456"/>
                  <a:pt x="1545431" y="214762"/>
                  <a:pt x="1557337" y="400500"/>
                </a:cubicBezTo>
                <a:cubicBezTo>
                  <a:pt x="1569243" y="586238"/>
                  <a:pt x="1277540" y="850556"/>
                  <a:pt x="985837" y="1114875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5A4B880-AA57-CA4B-9ABE-06D11FA4668B}"/>
              </a:ext>
            </a:extLst>
          </p:cNvPr>
          <p:cNvSpPr/>
          <p:nvPr/>
        </p:nvSpPr>
        <p:spPr>
          <a:xfrm>
            <a:off x="3500438" y="4843234"/>
            <a:ext cx="1257300" cy="357416"/>
          </a:xfrm>
          <a:custGeom>
            <a:avLst/>
            <a:gdLst>
              <a:gd name="connsiteX0" fmla="*/ 0 w 1257300"/>
              <a:gd name="connsiteY0" fmla="*/ 357416 h 357416"/>
              <a:gd name="connsiteX1" fmla="*/ 557212 w 1257300"/>
              <a:gd name="connsiteY1" fmla="*/ 229 h 357416"/>
              <a:gd name="connsiteX2" fmla="*/ 1257300 w 1257300"/>
              <a:gd name="connsiteY2" fmla="*/ 314554 h 357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300" h="357416">
                <a:moveTo>
                  <a:pt x="0" y="357416"/>
                </a:moveTo>
                <a:cubicBezTo>
                  <a:pt x="173831" y="182394"/>
                  <a:pt x="347662" y="7373"/>
                  <a:pt x="557212" y="229"/>
                </a:cubicBezTo>
                <a:cubicBezTo>
                  <a:pt x="766762" y="-6915"/>
                  <a:pt x="1012031" y="153819"/>
                  <a:pt x="1257300" y="31455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AA1E9AB-9950-3A41-9270-0F6AB05935DA}"/>
              </a:ext>
            </a:extLst>
          </p:cNvPr>
          <p:cNvSpPr/>
          <p:nvPr/>
        </p:nvSpPr>
        <p:spPr>
          <a:xfrm>
            <a:off x="4500563" y="3992738"/>
            <a:ext cx="1059220" cy="1065037"/>
          </a:xfrm>
          <a:custGeom>
            <a:avLst/>
            <a:gdLst>
              <a:gd name="connsiteX0" fmla="*/ 985837 w 1059220"/>
              <a:gd name="connsiteY0" fmla="*/ 1065037 h 1065037"/>
              <a:gd name="connsiteX1" fmla="*/ 957262 w 1059220"/>
              <a:gd name="connsiteY1" fmla="*/ 93487 h 1065037"/>
              <a:gd name="connsiteX2" fmla="*/ 0 w 1059220"/>
              <a:gd name="connsiteY2" fmla="*/ 93487 h 10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220" h="1065037">
                <a:moveTo>
                  <a:pt x="985837" y="1065037"/>
                </a:moveTo>
                <a:cubicBezTo>
                  <a:pt x="1053702" y="660224"/>
                  <a:pt x="1121568" y="255412"/>
                  <a:pt x="957262" y="93487"/>
                </a:cubicBezTo>
                <a:cubicBezTo>
                  <a:pt x="792956" y="-68438"/>
                  <a:pt x="396478" y="12524"/>
                  <a:pt x="0" y="93487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A843C92-507A-104B-A667-A99BF09AFCE6}"/>
              </a:ext>
            </a:extLst>
          </p:cNvPr>
          <p:cNvSpPr/>
          <p:nvPr/>
        </p:nvSpPr>
        <p:spPr>
          <a:xfrm>
            <a:off x="3343275" y="3143250"/>
            <a:ext cx="1082604" cy="814388"/>
          </a:xfrm>
          <a:custGeom>
            <a:avLst/>
            <a:gdLst>
              <a:gd name="connsiteX0" fmla="*/ 1042988 w 1082604"/>
              <a:gd name="connsiteY0" fmla="*/ 814388 h 814388"/>
              <a:gd name="connsiteX1" fmla="*/ 957263 w 1082604"/>
              <a:gd name="connsiteY1" fmla="*/ 157163 h 814388"/>
              <a:gd name="connsiteX2" fmla="*/ 0 w 1082604"/>
              <a:gd name="connsiteY2" fmla="*/ 0 h 81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604" h="814388">
                <a:moveTo>
                  <a:pt x="1042988" y="814388"/>
                </a:moveTo>
                <a:cubicBezTo>
                  <a:pt x="1087041" y="553641"/>
                  <a:pt x="1131094" y="292894"/>
                  <a:pt x="957263" y="157163"/>
                </a:cubicBezTo>
                <a:cubicBezTo>
                  <a:pt x="783432" y="21432"/>
                  <a:pt x="391716" y="10716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813183A-1E3E-9B42-A5A1-C36EB1EBC874}"/>
              </a:ext>
            </a:extLst>
          </p:cNvPr>
          <p:cNvSpPr/>
          <p:nvPr/>
        </p:nvSpPr>
        <p:spPr>
          <a:xfrm>
            <a:off x="7143750" y="4797529"/>
            <a:ext cx="1171575" cy="574571"/>
          </a:xfrm>
          <a:custGeom>
            <a:avLst/>
            <a:gdLst>
              <a:gd name="connsiteX0" fmla="*/ 0 w 1171575"/>
              <a:gd name="connsiteY0" fmla="*/ 574571 h 574571"/>
              <a:gd name="connsiteX1" fmla="*/ 485775 w 1171575"/>
              <a:gd name="connsiteY1" fmla="*/ 3071 h 574571"/>
              <a:gd name="connsiteX2" fmla="*/ 1171575 w 1171575"/>
              <a:gd name="connsiteY2" fmla="*/ 388834 h 5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575" h="574571">
                <a:moveTo>
                  <a:pt x="0" y="574571"/>
                </a:moveTo>
                <a:cubicBezTo>
                  <a:pt x="145256" y="304299"/>
                  <a:pt x="290513" y="34027"/>
                  <a:pt x="485775" y="3071"/>
                </a:cubicBezTo>
                <a:cubicBezTo>
                  <a:pt x="681038" y="-27885"/>
                  <a:pt x="926306" y="180474"/>
                  <a:pt x="1171575" y="388834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72181F4-FB8E-7041-86C3-03E27A36355A}"/>
              </a:ext>
            </a:extLst>
          </p:cNvPr>
          <p:cNvSpPr/>
          <p:nvPr/>
        </p:nvSpPr>
        <p:spPr>
          <a:xfrm>
            <a:off x="8115300" y="4199925"/>
            <a:ext cx="1079533" cy="886425"/>
          </a:xfrm>
          <a:custGeom>
            <a:avLst/>
            <a:gdLst>
              <a:gd name="connsiteX0" fmla="*/ 828675 w 1079533"/>
              <a:gd name="connsiteY0" fmla="*/ 886425 h 886425"/>
              <a:gd name="connsiteX1" fmla="*/ 1028700 w 1079533"/>
              <a:gd name="connsiteY1" fmla="*/ 143475 h 886425"/>
              <a:gd name="connsiteX2" fmla="*/ 0 w 1079533"/>
              <a:gd name="connsiteY2" fmla="*/ 600 h 88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9533" h="886425">
                <a:moveTo>
                  <a:pt x="828675" y="886425"/>
                </a:moveTo>
                <a:cubicBezTo>
                  <a:pt x="997744" y="588768"/>
                  <a:pt x="1166813" y="291112"/>
                  <a:pt x="1028700" y="143475"/>
                </a:cubicBezTo>
                <a:cubicBezTo>
                  <a:pt x="890588" y="-4163"/>
                  <a:pt x="445294" y="-1782"/>
                  <a:pt x="0" y="60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BDFDEA1C-ED52-2343-8EAB-F00C0263A051}"/>
              </a:ext>
            </a:extLst>
          </p:cNvPr>
          <p:cNvSpPr/>
          <p:nvPr/>
        </p:nvSpPr>
        <p:spPr>
          <a:xfrm>
            <a:off x="7943850" y="3328988"/>
            <a:ext cx="1973908" cy="714924"/>
          </a:xfrm>
          <a:custGeom>
            <a:avLst/>
            <a:gdLst>
              <a:gd name="connsiteX0" fmla="*/ 0 w 1973908"/>
              <a:gd name="connsiteY0" fmla="*/ 671512 h 714924"/>
              <a:gd name="connsiteX1" fmla="*/ 1914525 w 1973908"/>
              <a:gd name="connsiteY1" fmla="*/ 642937 h 714924"/>
              <a:gd name="connsiteX2" fmla="*/ 1300163 w 1973908"/>
              <a:gd name="connsiteY2" fmla="*/ 0 h 71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908" h="714924">
                <a:moveTo>
                  <a:pt x="0" y="671512"/>
                </a:moveTo>
                <a:cubicBezTo>
                  <a:pt x="848915" y="713184"/>
                  <a:pt x="1697831" y="754856"/>
                  <a:pt x="1914525" y="642937"/>
                </a:cubicBezTo>
                <a:cubicBezTo>
                  <a:pt x="2131219" y="531018"/>
                  <a:pt x="1715691" y="265509"/>
                  <a:pt x="1300163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F1394F8-D090-9D42-9E6C-3973DF6322FC}"/>
              </a:ext>
            </a:extLst>
          </p:cNvPr>
          <p:cNvSpPr/>
          <p:nvPr/>
        </p:nvSpPr>
        <p:spPr>
          <a:xfrm>
            <a:off x="3214688" y="2980008"/>
            <a:ext cx="4916287" cy="1992042"/>
          </a:xfrm>
          <a:custGeom>
            <a:avLst/>
            <a:gdLst>
              <a:gd name="connsiteX0" fmla="*/ 0 w 4916287"/>
              <a:gd name="connsiteY0" fmla="*/ 106092 h 1992042"/>
              <a:gd name="connsiteX1" fmla="*/ 3071812 w 4916287"/>
              <a:gd name="connsiteY1" fmla="*/ 6080 h 1992042"/>
              <a:gd name="connsiteX2" fmla="*/ 4914900 w 4916287"/>
              <a:gd name="connsiteY2" fmla="*/ 263255 h 1992042"/>
              <a:gd name="connsiteX3" fmla="*/ 3371850 w 4916287"/>
              <a:gd name="connsiteY3" fmla="*/ 1534842 h 1992042"/>
              <a:gd name="connsiteX4" fmla="*/ 3257550 w 4916287"/>
              <a:gd name="connsiteY4" fmla="*/ 1992042 h 1992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16287" h="1992042">
                <a:moveTo>
                  <a:pt x="0" y="106092"/>
                </a:moveTo>
                <a:cubicBezTo>
                  <a:pt x="1126331" y="42989"/>
                  <a:pt x="2252662" y="-20114"/>
                  <a:pt x="3071812" y="6080"/>
                </a:cubicBezTo>
                <a:cubicBezTo>
                  <a:pt x="3890962" y="32274"/>
                  <a:pt x="4864894" y="8462"/>
                  <a:pt x="4914900" y="263255"/>
                </a:cubicBezTo>
                <a:cubicBezTo>
                  <a:pt x="4964906" y="518048"/>
                  <a:pt x="3648075" y="1246711"/>
                  <a:pt x="3371850" y="1534842"/>
                </a:cubicBezTo>
                <a:cubicBezTo>
                  <a:pt x="3095625" y="1822973"/>
                  <a:pt x="3176587" y="1907507"/>
                  <a:pt x="3257550" y="1992042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F69A919-857D-2E43-B972-98533168787F}"/>
              </a:ext>
            </a:extLst>
          </p:cNvPr>
          <p:cNvSpPr/>
          <p:nvPr/>
        </p:nvSpPr>
        <p:spPr>
          <a:xfrm>
            <a:off x="6143625" y="2486025"/>
            <a:ext cx="3726465" cy="500063"/>
          </a:xfrm>
          <a:custGeom>
            <a:avLst/>
            <a:gdLst>
              <a:gd name="connsiteX0" fmla="*/ 3143250 w 3726465"/>
              <a:gd name="connsiteY0" fmla="*/ 500063 h 500063"/>
              <a:gd name="connsiteX1" fmla="*/ 3486150 w 3726465"/>
              <a:gd name="connsiteY1" fmla="*/ 100013 h 500063"/>
              <a:gd name="connsiteX2" fmla="*/ 0 w 3726465"/>
              <a:gd name="connsiteY2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6465" h="500063">
                <a:moveTo>
                  <a:pt x="3143250" y="500063"/>
                </a:moveTo>
                <a:cubicBezTo>
                  <a:pt x="3576637" y="341710"/>
                  <a:pt x="4010025" y="183357"/>
                  <a:pt x="3486150" y="100013"/>
                </a:cubicBezTo>
                <a:cubicBezTo>
                  <a:pt x="2962275" y="16669"/>
                  <a:pt x="1481137" y="8334"/>
                  <a:pt x="0" y="0"/>
                </a:cubicBezTo>
              </a:path>
            </a:pathLst>
          </a:custGeom>
          <a:noFill/>
          <a:ln w="38100">
            <a:solidFill>
              <a:schemeClr val="accent3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29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 sz="2400" b="1"/>
              <a:t>Mínimo</a:t>
            </a:r>
            <a:endParaRPr lang="pt-BR" b="1"/>
          </a:p>
          <a:p>
            <a:pPr lvl="1"/>
            <a:r>
              <a:rPr lang="pt-BR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402126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558E-7BB8-8F4B-AEC2-EE98B2CB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Buscar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D7FC7-83B9-8849-9ABF-F8021263F7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pt-BR"/>
              <a:t>Podemos implementar conforme o algoritmo abaixo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901680-F625-0F4B-BAD5-C7D6C8E2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417" y="3098800"/>
            <a:ext cx="54102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84254A-6F54-7F49-84DC-A95B779F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28" y="3098800"/>
            <a:ext cx="3886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17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Mínimo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58451" cy="3424107"/>
          </a:xfrm>
        </p:spPr>
        <p:txBody>
          <a:bodyPr/>
          <a:lstStyle/>
          <a:p>
            <a:r>
              <a:rPr lang="pt-BR"/>
              <a:t>A operação de busca do valor mínimo vai percorrer todo filho esquerdo, de forma recursiva, até localizar um nó onde o filho esquerdo é nulo</a:t>
            </a:r>
          </a:p>
          <a:p>
            <a:r>
              <a:rPr lang="pt-BR"/>
              <a:t>Daí retorna o valor de ‘data’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AFCA-3A9C-6345-BB7A-8B0E5C75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49" y="2214694"/>
            <a:ext cx="5594775" cy="39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77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 sz="2400" b="1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3716005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máximo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58451" cy="3424107"/>
          </a:xfrm>
        </p:spPr>
        <p:txBody>
          <a:bodyPr/>
          <a:lstStyle/>
          <a:p>
            <a:r>
              <a:rPr lang="pt-BR"/>
              <a:t>A operação de busca do valor máximo, é o oposto da operação mínimo</a:t>
            </a:r>
          </a:p>
          <a:p>
            <a:r>
              <a:rPr lang="pt-BR"/>
              <a:t>Ela vai percorrer todo filho direito, de forma recursiva, até localizar um nó onde o filho direito é nulo</a:t>
            </a:r>
          </a:p>
          <a:p>
            <a:r>
              <a:rPr lang="pt-BR"/>
              <a:t>Daí retorna o valor de ‘data’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EAFCA-3A9C-6345-BB7A-8B0E5C754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49" y="2214694"/>
            <a:ext cx="5594775" cy="39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53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 sz="1900"/>
              <a:t>Máximo</a:t>
            </a:r>
          </a:p>
          <a:p>
            <a:pPr lvl="1"/>
            <a:r>
              <a:rPr lang="pt-BR" sz="2400" b="1"/>
              <a:t>Sucessor</a:t>
            </a:r>
          </a:p>
          <a:p>
            <a:pPr lvl="1"/>
            <a:r>
              <a:rPr lang="pt-BR" sz="1900"/>
              <a:t>Predecessor</a:t>
            </a:r>
            <a:endParaRPr lang="pt-BR" sz="1700"/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208950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58451" cy="3424107"/>
          </a:xfrm>
        </p:spPr>
        <p:txBody>
          <a:bodyPr>
            <a:normAutofit lnSpcReduction="10000"/>
          </a:bodyPr>
          <a:lstStyle/>
          <a:p>
            <a:r>
              <a:rPr lang="pt-BR"/>
              <a:t>A operação sucessor vai:</a:t>
            </a:r>
          </a:p>
          <a:p>
            <a:pPr lvl="1"/>
            <a:r>
              <a:rPr lang="pt-BR"/>
              <a:t>procurar o  valor mínimo da subárvore direita de um determinado nó. </a:t>
            </a:r>
          </a:p>
          <a:p>
            <a:pPr lvl="1"/>
            <a:r>
              <a:rPr lang="pt-BR"/>
              <a:t>Se não houver nó à direita, trabalharemos o pai do nó buscado.</a:t>
            </a:r>
          </a:p>
          <a:p>
            <a:pPr lvl="1"/>
            <a:r>
              <a:rPr lang="pt-BR"/>
              <a:t>Para achar o sucessor pelo </a:t>
            </a:r>
            <a:r>
              <a:rPr lang="pt-BR" b="1"/>
              <a:t>y</a:t>
            </a:r>
            <a:r>
              <a:rPr lang="pt-BR"/>
              <a:t> (parente - nível acima), simplesmente vamos para cima da árvore a partir do nó </a:t>
            </a:r>
            <a:r>
              <a:rPr lang="pt-BR" b="1"/>
              <a:t>mynode </a:t>
            </a:r>
            <a:r>
              <a:rPr lang="pt-BR"/>
              <a:t>até encontrar um nó que é o filho esquerdo de seu parente (nível acima)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97923-FD35-2143-8EDA-528D8324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35" y="2197099"/>
            <a:ext cx="5295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00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SUCESSOR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DBE24A-4548-454F-BD46-882228471E2F}"/>
              </a:ext>
            </a:extLst>
          </p:cNvPr>
          <p:cNvSpPr txBox="1"/>
          <p:nvPr/>
        </p:nvSpPr>
        <p:spPr>
          <a:xfrm>
            <a:off x="7061049" y="3224839"/>
            <a:ext cx="450554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 – verifica se há filho direito do nó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7849D-1EE4-9F46-865D-31EEF970CD2C}"/>
              </a:ext>
            </a:extLst>
          </p:cNvPr>
          <p:cNvCxnSpPr>
            <a:cxnSpLocks/>
          </p:cNvCxnSpPr>
          <p:nvPr/>
        </p:nvCxnSpPr>
        <p:spPr>
          <a:xfrm>
            <a:off x="5321857" y="5430644"/>
            <a:ext cx="344193" cy="64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BE33-D0E5-8843-995A-EA509B6A72F4}"/>
              </a:ext>
            </a:extLst>
          </p:cNvPr>
          <p:cNvSpPr/>
          <p:nvPr/>
        </p:nvSpPr>
        <p:spPr>
          <a:xfrm>
            <a:off x="5512962" y="6075628"/>
            <a:ext cx="306176" cy="269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8061BC-51FA-DA44-91A7-C69B6607ACC6}"/>
              </a:ext>
            </a:extLst>
          </p:cNvPr>
          <p:cNvCxnSpPr/>
          <p:nvPr/>
        </p:nvCxnSpPr>
        <p:spPr>
          <a:xfrm>
            <a:off x="5666050" y="5140712"/>
            <a:ext cx="0" cy="814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A839E0-0143-FA47-9EEA-4C2C445BC228}"/>
              </a:ext>
            </a:extLst>
          </p:cNvPr>
          <p:cNvSpPr txBox="1"/>
          <p:nvPr/>
        </p:nvSpPr>
        <p:spPr>
          <a:xfrm>
            <a:off x="4875404" y="63450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Nó direito nulo (1)</a:t>
            </a:r>
          </a:p>
        </p:txBody>
      </p:sp>
    </p:spTree>
    <p:extLst>
      <p:ext uri="{BB962C8B-B14F-4D97-AF65-F5344CB8AC3E}">
        <p14:creationId xmlns:p14="http://schemas.microsoft.com/office/powerpoint/2010/main" val="1599749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SUCESSOR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DBE24A-4548-454F-BD46-882228471E2F}"/>
              </a:ext>
            </a:extLst>
          </p:cNvPr>
          <p:cNvSpPr txBox="1"/>
          <p:nvPr/>
        </p:nvSpPr>
        <p:spPr>
          <a:xfrm>
            <a:off x="7061049" y="3224839"/>
            <a:ext cx="450554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 – verifica se há filho direito do nó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7849D-1EE4-9F46-865D-31EEF970CD2C}"/>
              </a:ext>
            </a:extLst>
          </p:cNvPr>
          <p:cNvCxnSpPr>
            <a:cxnSpLocks/>
          </p:cNvCxnSpPr>
          <p:nvPr/>
        </p:nvCxnSpPr>
        <p:spPr>
          <a:xfrm>
            <a:off x="5321857" y="5430644"/>
            <a:ext cx="344193" cy="64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BE33-D0E5-8843-995A-EA509B6A72F4}"/>
              </a:ext>
            </a:extLst>
          </p:cNvPr>
          <p:cNvSpPr/>
          <p:nvPr/>
        </p:nvSpPr>
        <p:spPr>
          <a:xfrm>
            <a:off x="5512962" y="6075628"/>
            <a:ext cx="306176" cy="269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8061BC-51FA-DA44-91A7-C69B6607ACC6}"/>
              </a:ext>
            </a:extLst>
          </p:cNvPr>
          <p:cNvCxnSpPr/>
          <p:nvPr/>
        </p:nvCxnSpPr>
        <p:spPr>
          <a:xfrm>
            <a:off x="5666050" y="5140712"/>
            <a:ext cx="0" cy="814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A839E0-0143-FA47-9EEA-4C2C445BC228}"/>
              </a:ext>
            </a:extLst>
          </p:cNvPr>
          <p:cNvSpPr txBox="1"/>
          <p:nvPr/>
        </p:nvSpPr>
        <p:spPr>
          <a:xfrm>
            <a:off x="4875404" y="63450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Nó direito nulo (1)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D554AE9-9EB6-0746-BD77-2811248F011E}"/>
              </a:ext>
            </a:extLst>
          </p:cNvPr>
          <p:cNvSpPr/>
          <p:nvPr/>
        </p:nvSpPr>
        <p:spPr>
          <a:xfrm>
            <a:off x="4538546" y="4108513"/>
            <a:ext cx="970969" cy="920687"/>
          </a:xfrm>
          <a:custGeom>
            <a:avLst/>
            <a:gdLst>
              <a:gd name="connsiteX0" fmla="*/ 869795 w 970969"/>
              <a:gd name="connsiteY0" fmla="*/ 920687 h 920687"/>
              <a:gd name="connsiteX1" fmla="*/ 892098 w 970969"/>
              <a:gd name="connsiteY1" fmla="*/ 95497 h 920687"/>
              <a:gd name="connsiteX2" fmla="*/ 0 w 970969"/>
              <a:gd name="connsiteY2" fmla="*/ 50892 h 9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969" h="920687">
                <a:moveTo>
                  <a:pt x="869795" y="920687"/>
                </a:moveTo>
                <a:cubicBezTo>
                  <a:pt x="953429" y="580575"/>
                  <a:pt x="1037064" y="240463"/>
                  <a:pt x="892098" y="95497"/>
                </a:cubicBezTo>
                <a:cubicBezTo>
                  <a:pt x="747132" y="-49469"/>
                  <a:pt x="373566" y="711"/>
                  <a:pt x="0" y="50892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6CBD3F-CBA8-0D4C-ACB5-44783308C2D4}"/>
              </a:ext>
            </a:extLst>
          </p:cNvPr>
          <p:cNvSpPr/>
          <p:nvPr/>
        </p:nvSpPr>
        <p:spPr>
          <a:xfrm>
            <a:off x="3200400" y="3033198"/>
            <a:ext cx="1166261" cy="925485"/>
          </a:xfrm>
          <a:custGeom>
            <a:avLst/>
            <a:gdLst>
              <a:gd name="connsiteX0" fmla="*/ 1159727 w 1166261"/>
              <a:gd name="connsiteY0" fmla="*/ 925485 h 925485"/>
              <a:gd name="connsiteX1" fmla="*/ 992459 w 1166261"/>
              <a:gd name="connsiteY1" fmla="*/ 77992 h 925485"/>
              <a:gd name="connsiteX2" fmla="*/ 0 w 1166261"/>
              <a:gd name="connsiteY2" fmla="*/ 89143 h 9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261" h="925485">
                <a:moveTo>
                  <a:pt x="1159727" y="925485"/>
                </a:moveTo>
                <a:cubicBezTo>
                  <a:pt x="1172737" y="571433"/>
                  <a:pt x="1185747" y="217382"/>
                  <a:pt x="992459" y="77992"/>
                </a:cubicBezTo>
                <a:cubicBezTo>
                  <a:pt x="799171" y="-61398"/>
                  <a:pt x="399585" y="13872"/>
                  <a:pt x="0" y="89143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EF5C1C-7BED-2140-A2C4-B103E2FE8C05}"/>
              </a:ext>
            </a:extLst>
          </p:cNvPr>
          <p:cNvSpPr txBox="1"/>
          <p:nvPr/>
        </p:nvSpPr>
        <p:spPr>
          <a:xfrm>
            <a:off x="7061049" y="3922525"/>
            <a:ext cx="450554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pt-BR"/>
              <a:t>2 – se não houver, volta seus ancestrais até quando o nó for filho à direita do ancestral.</a:t>
            </a:r>
          </a:p>
        </p:txBody>
      </p:sp>
    </p:spTree>
    <p:extLst>
      <p:ext uri="{BB962C8B-B14F-4D97-AF65-F5344CB8AC3E}">
        <p14:creationId xmlns:p14="http://schemas.microsoft.com/office/powerpoint/2010/main" val="309574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SUCESSOR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99C04E-638F-D74C-A26E-87515EF6B9E6}"/>
              </a:ext>
            </a:extLst>
          </p:cNvPr>
          <p:cNvCxnSpPr/>
          <p:nvPr/>
        </p:nvCxnSpPr>
        <p:spPr>
          <a:xfrm>
            <a:off x="4069170" y="186732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0C4568-4AD7-774D-BB30-9C56717D8DB0}"/>
              </a:ext>
            </a:extLst>
          </p:cNvPr>
          <p:cNvSpPr/>
          <p:nvPr/>
        </p:nvSpPr>
        <p:spPr>
          <a:xfrm>
            <a:off x="5496559" y="23258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F58D2B-D50A-FA44-977F-15825AC68C8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0472" y="186732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CB9ACB9-6651-ED4D-9291-8D4CDF16D733}"/>
              </a:ext>
            </a:extLst>
          </p:cNvPr>
          <p:cNvSpPr/>
          <p:nvPr/>
        </p:nvSpPr>
        <p:spPr>
          <a:xfrm>
            <a:off x="2604676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0D4EF-B0D7-B245-8B9B-786A5D90045E}"/>
              </a:ext>
            </a:extLst>
          </p:cNvPr>
          <p:cNvSpPr/>
          <p:nvPr/>
        </p:nvSpPr>
        <p:spPr>
          <a:xfrm>
            <a:off x="8592881" y="29753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F9E2620-9177-E448-9EB0-345E2BC92CA6}"/>
              </a:ext>
            </a:extLst>
          </p:cNvPr>
          <p:cNvSpPr/>
          <p:nvPr/>
        </p:nvSpPr>
        <p:spPr>
          <a:xfrm>
            <a:off x="7355062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17B57A-3FE5-C14F-AE03-496E386D0751}"/>
              </a:ext>
            </a:extLst>
          </p:cNvPr>
          <p:cNvSpPr/>
          <p:nvPr/>
        </p:nvSpPr>
        <p:spPr>
          <a:xfrm>
            <a:off x="3904275" y="40485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611C6F-604B-1B45-98C6-4400A2183D25}"/>
              </a:ext>
            </a:extLst>
          </p:cNvPr>
          <p:cNvSpPr/>
          <p:nvPr/>
        </p:nvSpPr>
        <p:spPr>
          <a:xfrm>
            <a:off x="4853505" y="5023423"/>
            <a:ext cx="527825" cy="52782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6463FC-4055-4741-BDB1-36DC90367086}"/>
              </a:ext>
            </a:extLst>
          </p:cNvPr>
          <p:cNvSpPr/>
          <p:nvPr/>
        </p:nvSpPr>
        <p:spPr>
          <a:xfrm>
            <a:off x="1351816" y="404211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0D4904-B242-F743-A0CF-29273E682A9E}"/>
              </a:ext>
            </a:extLst>
          </p:cNvPr>
          <p:cNvSpPr/>
          <p:nvPr/>
        </p:nvSpPr>
        <p:spPr>
          <a:xfrm>
            <a:off x="2868588" y="502342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1445C0-608E-824F-9B4D-B66CFCE0B968}"/>
              </a:ext>
            </a:extLst>
          </p:cNvPr>
          <p:cNvSpPr/>
          <p:nvPr/>
        </p:nvSpPr>
        <p:spPr>
          <a:xfrm>
            <a:off x="6425828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05967C-A5DB-A749-9718-8413B7A5848A}"/>
              </a:ext>
            </a:extLst>
          </p:cNvPr>
          <p:cNvSpPr/>
          <p:nvPr/>
        </p:nvSpPr>
        <p:spPr>
          <a:xfrm>
            <a:off x="8410745" y="502342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80AE4D-7F66-1245-950D-29F2ECBA4FC6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868589" y="277638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813FE-19A8-D045-B239-5CC31C560ECE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5947086" y="277638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FE8E24-A4CC-314F-BA50-656D7C00C48E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618975" y="342584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0F9BE56-46BD-144F-8CFC-3D52695C4D9D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689741" y="449264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54FA60-1C2F-CF44-90D6-1F51BD3DCE98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805589" y="449264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AB158-C070-6F4B-ACD5-15DB3A551689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354802" y="449904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F665E-FACB-554F-934B-3FADCFA304DC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3132501" y="449904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9EB60E-242D-1345-8667-D669F618E57D}"/>
              </a:ext>
            </a:extLst>
          </p:cNvPr>
          <p:cNvCxnSpPr>
            <a:stCxn id="13" idx="0"/>
            <a:endCxn id="10" idx="5"/>
          </p:cNvCxnSpPr>
          <p:nvPr/>
        </p:nvCxnSpPr>
        <p:spPr>
          <a:xfrm flipH="1" flipV="1">
            <a:off x="3055203" y="342584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6C3C6E-58AC-434D-8018-68A305ACF217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1615729" y="342584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DBE24A-4548-454F-BD46-882228471E2F}"/>
              </a:ext>
            </a:extLst>
          </p:cNvPr>
          <p:cNvSpPr txBox="1"/>
          <p:nvPr/>
        </p:nvSpPr>
        <p:spPr>
          <a:xfrm>
            <a:off x="7061049" y="3224839"/>
            <a:ext cx="450554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1 – verifica se há filho direito do nó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7849D-1EE4-9F46-865D-31EEF970CD2C}"/>
              </a:ext>
            </a:extLst>
          </p:cNvPr>
          <p:cNvCxnSpPr>
            <a:cxnSpLocks/>
          </p:cNvCxnSpPr>
          <p:nvPr/>
        </p:nvCxnSpPr>
        <p:spPr>
          <a:xfrm>
            <a:off x="5321857" y="5430644"/>
            <a:ext cx="344193" cy="64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26ABE33-D0E5-8843-995A-EA509B6A72F4}"/>
              </a:ext>
            </a:extLst>
          </p:cNvPr>
          <p:cNvSpPr/>
          <p:nvPr/>
        </p:nvSpPr>
        <p:spPr>
          <a:xfrm>
            <a:off x="5512962" y="6075628"/>
            <a:ext cx="306176" cy="269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8061BC-51FA-DA44-91A7-C69B6607ACC6}"/>
              </a:ext>
            </a:extLst>
          </p:cNvPr>
          <p:cNvCxnSpPr/>
          <p:nvPr/>
        </p:nvCxnSpPr>
        <p:spPr>
          <a:xfrm>
            <a:off x="5666050" y="5140712"/>
            <a:ext cx="0" cy="814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BA839E0-0143-FA47-9EEA-4C2C445BC228}"/>
              </a:ext>
            </a:extLst>
          </p:cNvPr>
          <p:cNvSpPr txBox="1"/>
          <p:nvPr/>
        </p:nvSpPr>
        <p:spPr>
          <a:xfrm>
            <a:off x="4875404" y="634504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Nó direito nulo (1)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D554AE9-9EB6-0746-BD77-2811248F011E}"/>
              </a:ext>
            </a:extLst>
          </p:cNvPr>
          <p:cNvSpPr/>
          <p:nvPr/>
        </p:nvSpPr>
        <p:spPr>
          <a:xfrm>
            <a:off x="4538546" y="4108513"/>
            <a:ext cx="970969" cy="920687"/>
          </a:xfrm>
          <a:custGeom>
            <a:avLst/>
            <a:gdLst>
              <a:gd name="connsiteX0" fmla="*/ 869795 w 970969"/>
              <a:gd name="connsiteY0" fmla="*/ 920687 h 920687"/>
              <a:gd name="connsiteX1" fmla="*/ 892098 w 970969"/>
              <a:gd name="connsiteY1" fmla="*/ 95497 h 920687"/>
              <a:gd name="connsiteX2" fmla="*/ 0 w 970969"/>
              <a:gd name="connsiteY2" fmla="*/ 50892 h 9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969" h="920687">
                <a:moveTo>
                  <a:pt x="869795" y="920687"/>
                </a:moveTo>
                <a:cubicBezTo>
                  <a:pt x="953429" y="580575"/>
                  <a:pt x="1037064" y="240463"/>
                  <a:pt x="892098" y="95497"/>
                </a:cubicBezTo>
                <a:cubicBezTo>
                  <a:pt x="747132" y="-49469"/>
                  <a:pt x="373566" y="711"/>
                  <a:pt x="0" y="50892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C6CBD3F-CBA8-0D4C-ACB5-44783308C2D4}"/>
              </a:ext>
            </a:extLst>
          </p:cNvPr>
          <p:cNvSpPr/>
          <p:nvPr/>
        </p:nvSpPr>
        <p:spPr>
          <a:xfrm>
            <a:off x="3200400" y="3033198"/>
            <a:ext cx="1166261" cy="925485"/>
          </a:xfrm>
          <a:custGeom>
            <a:avLst/>
            <a:gdLst>
              <a:gd name="connsiteX0" fmla="*/ 1159727 w 1166261"/>
              <a:gd name="connsiteY0" fmla="*/ 925485 h 925485"/>
              <a:gd name="connsiteX1" fmla="*/ 992459 w 1166261"/>
              <a:gd name="connsiteY1" fmla="*/ 77992 h 925485"/>
              <a:gd name="connsiteX2" fmla="*/ 0 w 1166261"/>
              <a:gd name="connsiteY2" fmla="*/ 89143 h 9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261" h="925485">
                <a:moveTo>
                  <a:pt x="1159727" y="925485"/>
                </a:moveTo>
                <a:cubicBezTo>
                  <a:pt x="1172737" y="571433"/>
                  <a:pt x="1185747" y="217382"/>
                  <a:pt x="992459" y="77992"/>
                </a:cubicBezTo>
                <a:cubicBezTo>
                  <a:pt x="799171" y="-61398"/>
                  <a:pt x="399585" y="13872"/>
                  <a:pt x="0" y="89143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22181A7-7F8A-3D4F-9B25-BEC7FA9D38E8}"/>
              </a:ext>
            </a:extLst>
          </p:cNvPr>
          <p:cNvSpPr/>
          <p:nvPr/>
        </p:nvSpPr>
        <p:spPr>
          <a:xfrm>
            <a:off x="2921620" y="1981892"/>
            <a:ext cx="2497873" cy="883971"/>
          </a:xfrm>
          <a:custGeom>
            <a:avLst/>
            <a:gdLst>
              <a:gd name="connsiteX0" fmla="*/ 0 w 2497873"/>
              <a:gd name="connsiteY0" fmla="*/ 883971 h 883971"/>
              <a:gd name="connsiteX1" fmla="*/ 925551 w 2497873"/>
              <a:gd name="connsiteY1" fmla="*/ 14176 h 883971"/>
              <a:gd name="connsiteX2" fmla="*/ 2497873 w 2497873"/>
              <a:gd name="connsiteY2" fmla="*/ 426771 h 88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7873" h="883971">
                <a:moveTo>
                  <a:pt x="0" y="883971"/>
                </a:moveTo>
                <a:cubicBezTo>
                  <a:pt x="254619" y="487173"/>
                  <a:pt x="509239" y="90376"/>
                  <a:pt x="925551" y="14176"/>
                </a:cubicBezTo>
                <a:cubicBezTo>
                  <a:pt x="1341863" y="-62024"/>
                  <a:pt x="1919868" y="182373"/>
                  <a:pt x="2497873" y="426771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13A787-6D1D-7C48-854A-B9F24A9ADFFC}"/>
              </a:ext>
            </a:extLst>
          </p:cNvPr>
          <p:cNvSpPr txBox="1"/>
          <p:nvPr/>
        </p:nvSpPr>
        <p:spPr>
          <a:xfrm>
            <a:off x="7061050" y="4857230"/>
            <a:ext cx="450554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/>
                </a:solidFill>
              </a:rPr>
              <a:t>3 – quando o nó num for mais filho à direita, retorne o nó pai, pois será o sucessor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EF5C1C-7BED-2140-A2C4-B103E2FE8C05}"/>
              </a:ext>
            </a:extLst>
          </p:cNvPr>
          <p:cNvSpPr txBox="1"/>
          <p:nvPr/>
        </p:nvSpPr>
        <p:spPr>
          <a:xfrm>
            <a:off x="7061049" y="3922525"/>
            <a:ext cx="4505547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pt-BR"/>
              <a:t>2 – se não houver, volta seus ancestrais até quando o nó for filho à direita do ancestral.</a:t>
            </a:r>
          </a:p>
        </p:txBody>
      </p:sp>
    </p:spTree>
    <p:extLst>
      <p:ext uri="{BB962C8B-B14F-4D97-AF65-F5344CB8AC3E}">
        <p14:creationId xmlns:p14="http://schemas.microsoft.com/office/powerpoint/2010/main" val="3833839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 sz="1900"/>
              <a:t>Máximo</a:t>
            </a:r>
          </a:p>
          <a:p>
            <a:pPr lvl="1"/>
            <a:r>
              <a:rPr lang="pt-BR" sz="1900"/>
              <a:t>Sucessor</a:t>
            </a:r>
          </a:p>
          <a:p>
            <a:pPr lvl="1"/>
            <a:r>
              <a:rPr lang="pt-BR" sz="2200" b="1"/>
              <a:t>ANTEcessor</a:t>
            </a:r>
            <a:endParaRPr lang="pt-BR" b="1"/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1398818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Antecessor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458451" cy="3424107"/>
          </a:xfrm>
        </p:spPr>
        <p:txBody>
          <a:bodyPr>
            <a:normAutofit/>
          </a:bodyPr>
          <a:lstStyle/>
          <a:p>
            <a:r>
              <a:rPr lang="pt-BR"/>
              <a:t>Operação simétrica ao sucessor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BF9BA-C905-7D48-B779-BBEB7FF5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2438397"/>
            <a:ext cx="50038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9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 sz="2400" b="1"/>
              <a:t>Inserir</a:t>
            </a:r>
            <a:endParaRPr lang="pt-BR" b="1"/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2587527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/>
              <a:t>Percorrer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 sz="1900"/>
              <a:t>Máximo</a:t>
            </a:r>
          </a:p>
          <a:p>
            <a:pPr lvl="1"/>
            <a:r>
              <a:rPr lang="pt-BR" sz="1900"/>
              <a:t>Sucessor</a:t>
            </a:r>
            <a:endParaRPr lang="pt-BR" b="1"/>
          </a:p>
          <a:p>
            <a:pPr lvl="1"/>
            <a:r>
              <a:rPr lang="pt-BR"/>
              <a:t>antecessor</a:t>
            </a:r>
          </a:p>
          <a:p>
            <a:pPr lvl="1"/>
            <a:r>
              <a:rPr lang="pt-BR" sz="2200" b="1"/>
              <a:t>remover</a:t>
            </a:r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50699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Remoção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Há três possibilidades de remoção, dependendo da configuração da árvore</a:t>
            </a:r>
          </a:p>
          <a:p>
            <a:pPr lvl="1"/>
            <a:r>
              <a:rPr lang="pt-BR"/>
              <a:t>Se o nó a ser removido não possui filhos</a:t>
            </a:r>
          </a:p>
          <a:p>
            <a:pPr lvl="1"/>
            <a:r>
              <a:rPr lang="pt-BR"/>
              <a:t>Se o nó possui apenas um filho (esquerdo </a:t>
            </a:r>
            <a:r>
              <a:rPr lang="pt-BR" b="1"/>
              <a:t>ou </a:t>
            </a:r>
            <a:r>
              <a:rPr lang="pt-BR"/>
              <a:t>Direito)</a:t>
            </a:r>
          </a:p>
          <a:p>
            <a:pPr lvl="1"/>
            <a:r>
              <a:rPr lang="pt-BR"/>
              <a:t>Se o nó possui dois filhos</a:t>
            </a:r>
          </a:p>
        </p:txBody>
      </p:sp>
    </p:spTree>
    <p:extLst>
      <p:ext uri="{BB962C8B-B14F-4D97-AF65-F5344CB8AC3E}">
        <p14:creationId xmlns:p14="http://schemas.microsoft.com/office/powerpoint/2010/main" val="3261191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não possui filhos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Apenas remove o nó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645B8E-B2E0-8A44-B77F-B0C6069F07C2}"/>
              </a:ext>
            </a:extLst>
          </p:cNvPr>
          <p:cNvSpPr/>
          <p:nvPr/>
        </p:nvSpPr>
        <p:spPr>
          <a:xfrm>
            <a:off x="6316545" y="564826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D5870-5CEE-874C-88DF-ECD1A8AA4148}"/>
              </a:ext>
            </a:extLst>
          </p:cNvPr>
          <p:cNvSpPr/>
          <p:nvPr/>
        </p:nvSpPr>
        <p:spPr>
          <a:xfrm>
            <a:off x="4331628" y="564826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19A05-1BF5-DE4A-8E3F-837F0C9C5235}"/>
              </a:ext>
            </a:extLst>
          </p:cNvPr>
          <p:cNvCxnSpPr>
            <a:stCxn id="10" idx="5"/>
            <a:endCxn id="11" idx="0"/>
          </p:cNvCxnSpPr>
          <p:nvPr/>
        </p:nvCxnSpPr>
        <p:spPr>
          <a:xfrm>
            <a:off x="5817842" y="5123883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112D5-D56F-A048-97D3-789F60C68B05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 flipH="1">
            <a:off x="4595541" y="512388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940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não possui filhos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Apenas remove o nó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D5870-5CEE-874C-88DF-ECD1A8AA4148}"/>
              </a:ext>
            </a:extLst>
          </p:cNvPr>
          <p:cNvSpPr/>
          <p:nvPr/>
        </p:nvSpPr>
        <p:spPr>
          <a:xfrm>
            <a:off x="4331628" y="564826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112D5-D56F-A048-97D3-789F60C68B05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 flipH="1">
            <a:off x="4595541" y="512388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850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apenas um filho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Se o nó a ser removido não é o</a:t>
            </a:r>
            <a:br>
              <a:rPr lang="pt-BR"/>
            </a:br>
            <a:r>
              <a:rPr lang="pt-BR"/>
              <a:t>nó raiz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D5870-5CEE-874C-88DF-ECD1A8AA4148}"/>
              </a:ext>
            </a:extLst>
          </p:cNvPr>
          <p:cNvSpPr/>
          <p:nvPr/>
        </p:nvSpPr>
        <p:spPr>
          <a:xfrm>
            <a:off x="4331628" y="564826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112D5-D56F-A048-97D3-789F60C68B05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 flipH="1">
            <a:off x="4595541" y="512388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36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apenas um filho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Copie o valor do nó filho</a:t>
            </a:r>
            <a:br>
              <a:rPr lang="pt-BR"/>
            </a:br>
            <a:r>
              <a:rPr lang="pt-BR"/>
              <a:t>para o nó a ser removido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9D5870-5CEE-874C-88DF-ECD1A8AA4148}"/>
              </a:ext>
            </a:extLst>
          </p:cNvPr>
          <p:cNvSpPr/>
          <p:nvPr/>
        </p:nvSpPr>
        <p:spPr>
          <a:xfrm>
            <a:off x="4331628" y="564826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D112D5-D56F-A048-97D3-789F60C68B05}"/>
              </a:ext>
            </a:extLst>
          </p:cNvPr>
          <p:cNvCxnSpPr>
            <a:stCxn id="10" idx="3"/>
            <a:endCxn id="13" idx="0"/>
          </p:cNvCxnSpPr>
          <p:nvPr/>
        </p:nvCxnSpPr>
        <p:spPr>
          <a:xfrm flipH="1">
            <a:off x="4595541" y="5123883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166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apenas um filho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E em seguida apague o nó filho.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56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dois filhos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1 – localize seu sucessor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11BEBF33-98F7-D044-AACF-E53D23E83C7C}"/>
              </a:ext>
            </a:extLst>
          </p:cNvPr>
          <p:cNvSpPr/>
          <p:nvPr/>
        </p:nvSpPr>
        <p:spPr>
          <a:xfrm>
            <a:off x="4465320" y="2651760"/>
            <a:ext cx="1581896" cy="1905000"/>
          </a:xfrm>
          <a:custGeom>
            <a:avLst/>
            <a:gdLst>
              <a:gd name="connsiteX0" fmla="*/ 0 w 1581896"/>
              <a:gd name="connsiteY0" fmla="*/ 0 h 1905000"/>
              <a:gd name="connsiteX1" fmla="*/ 1493520 w 1581896"/>
              <a:gd name="connsiteY1" fmla="*/ 396240 h 1905000"/>
              <a:gd name="connsiteX2" fmla="*/ 1280160 w 1581896"/>
              <a:gd name="connsiteY2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1896" h="1905000">
                <a:moveTo>
                  <a:pt x="0" y="0"/>
                </a:moveTo>
                <a:cubicBezTo>
                  <a:pt x="640080" y="39370"/>
                  <a:pt x="1280160" y="78740"/>
                  <a:pt x="1493520" y="396240"/>
                </a:cubicBezTo>
                <a:cubicBezTo>
                  <a:pt x="1706880" y="713740"/>
                  <a:pt x="1493520" y="1309370"/>
                  <a:pt x="1280160" y="190500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826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dois filhos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2 – copie o valor do sucessor</a:t>
            </a:r>
            <a:br>
              <a:rPr lang="pt-BR"/>
            </a:br>
            <a:r>
              <a:rPr lang="pt-BR"/>
              <a:t>no nó a ser removido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BCEEB6-17E8-834D-AA96-07A59E5D8E79}"/>
              </a:ext>
            </a:extLst>
          </p:cNvPr>
          <p:cNvSpPr/>
          <p:nvPr/>
        </p:nvSpPr>
        <p:spPr>
          <a:xfrm>
            <a:off x="5367315" y="4673356"/>
            <a:ext cx="527825" cy="5278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C883A3-51B1-F245-8161-4DDE1ADB4123}"/>
              </a:ext>
            </a:extLst>
          </p:cNvPr>
          <p:cNvCxnSpPr>
            <a:stCxn id="10" idx="0"/>
            <a:endCxn id="7" idx="5"/>
          </p:cNvCxnSpPr>
          <p:nvPr/>
        </p:nvCxnSpPr>
        <p:spPr>
          <a:xfrm flipH="1" flipV="1">
            <a:off x="4518243" y="4050683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283EE827-8380-0142-9F33-09B508DCFEDD}"/>
              </a:ext>
            </a:extLst>
          </p:cNvPr>
          <p:cNvSpPr/>
          <p:nvPr/>
        </p:nvSpPr>
        <p:spPr>
          <a:xfrm>
            <a:off x="4739640" y="3788577"/>
            <a:ext cx="1143000" cy="874863"/>
          </a:xfrm>
          <a:custGeom>
            <a:avLst/>
            <a:gdLst>
              <a:gd name="connsiteX0" fmla="*/ 1143000 w 1143000"/>
              <a:gd name="connsiteY0" fmla="*/ 874863 h 874863"/>
              <a:gd name="connsiteX1" fmla="*/ 822960 w 1143000"/>
              <a:gd name="connsiteY1" fmla="*/ 128103 h 874863"/>
              <a:gd name="connsiteX2" fmla="*/ 0 w 1143000"/>
              <a:gd name="connsiteY2" fmla="*/ 6183 h 87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0" h="874863">
                <a:moveTo>
                  <a:pt x="1143000" y="874863"/>
                </a:moveTo>
                <a:cubicBezTo>
                  <a:pt x="1078230" y="573873"/>
                  <a:pt x="1013460" y="272883"/>
                  <a:pt x="822960" y="128103"/>
                </a:cubicBezTo>
                <a:cubicBezTo>
                  <a:pt x="632460" y="-16677"/>
                  <a:pt x="316230" y="-5247"/>
                  <a:pt x="0" y="6183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09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1852-3F7C-D543-AEF1-56413F80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618517"/>
            <a:ext cx="10744826" cy="1596177"/>
          </a:xfrm>
        </p:spPr>
        <p:txBody>
          <a:bodyPr/>
          <a:lstStyle/>
          <a:p>
            <a:r>
              <a:rPr lang="pt-BR"/>
              <a:t>Remoção </a:t>
            </a:r>
            <a:br>
              <a:rPr lang="pt-BR"/>
            </a:br>
            <a:r>
              <a:rPr lang="pt-BR"/>
              <a:t>Se o nó a ser removido possui dois filhos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21D1-9D23-B74B-B425-C82413182B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119986" cy="3424107"/>
          </a:xfrm>
        </p:spPr>
        <p:txBody>
          <a:bodyPr>
            <a:normAutofit/>
          </a:bodyPr>
          <a:lstStyle/>
          <a:p>
            <a:r>
              <a:rPr lang="pt-BR"/>
              <a:t>3 – remova recursivamente</a:t>
            </a:r>
            <a:br>
              <a:rPr lang="pt-BR"/>
            </a:br>
            <a:r>
              <a:rPr lang="pt-BR"/>
              <a:t>o nó sucessor do nó</a:t>
            </a:r>
            <a:br>
              <a:rPr lang="pt-BR"/>
            </a:br>
            <a:r>
              <a:rPr lang="pt-BR"/>
              <a:t>a a ser removido.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83EB53-0F19-524D-B915-3EA18AEB334A}"/>
              </a:ext>
            </a:extLst>
          </p:cNvPr>
          <p:cNvCxnSpPr/>
          <p:nvPr/>
        </p:nvCxnSpPr>
        <p:spPr>
          <a:xfrm>
            <a:off x="5532210" y="2492160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0E47650-3B88-F043-8AA4-C703C93CE80F}"/>
              </a:ext>
            </a:extLst>
          </p:cNvPr>
          <p:cNvSpPr/>
          <p:nvPr/>
        </p:nvSpPr>
        <p:spPr>
          <a:xfrm>
            <a:off x="6959599" y="295070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227E4B-395C-194A-B0B9-DD22CD35621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23512" y="2492160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D52C594-FC87-BE49-A574-E89948792A60}"/>
              </a:ext>
            </a:extLst>
          </p:cNvPr>
          <p:cNvSpPr/>
          <p:nvPr/>
        </p:nvSpPr>
        <p:spPr>
          <a:xfrm>
            <a:off x="4067716" y="3600156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804C8-CFA2-1947-AA61-464A0801EC33}"/>
              </a:ext>
            </a:extLst>
          </p:cNvPr>
          <p:cNvSpPr/>
          <p:nvPr/>
        </p:nvSpPr>
        <p:spPr>
          <a:xfrm>
            <a:off x="10055921" y="36001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4C33E-D993-EC4C-9297-0AFA55B36DCB}"/>
              </a:ext>
            </a:extLst>
          </p:cNvPr>
          <p:cNvSpPr/>
          <p:nvPr/>
        </p:nvSpPr>
        <p:spPr>
          <a:xfrm>
            <a:off x="8818102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9389F89-E780-5E42-86F0-9369EEEDA350}"/>
              </a:ext>
            </a:extLst>
          </p:cNvPr>
          <p:cNvSpPr/>
          <p:nvPr/>
        </p:nvSpPr>
        <p:spPr>
          <a:xfrm>
            <a:off x="2814856" y="466695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7205DC-3A58-6446-8FE2-C3AB87182662}"/>
              </a:ext>
            </a:extLst>
          </p:cNvPr>
          <p:cNvSpPr/>
          <p:nvPr/>
        </p:nvSpPr>
        <p:spPr>
          <a:xfrm>
            <a:off x="7888868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A62B96-4E0E-5441-98D9-9489A22D61AA}"/>
              </a:ext>
            </a:extLst>
          </p:cNvPr>
          <p:cNvSpPr/>
          <p:nvPr/>
        </p:nvSpPr>
        <p:spPr>
          <a:xfrm>
            <a:off x="9873785" y="564826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DAE78E-BBD7-094E-A7FA-9CCBD8F8128F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4331629" y="3401229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8D27C-DCEC-BA45-9D2B-24F1CAB3F5CD}"/>
              </a:ext>
            </a:extLst>
          </p:cNvPr>
          <p:cNvCxnSpPr>
            <a:stCxn id="5" idx="5"/>
            <a:endCxn id="8" idx="0"/>
          </p:cNvCxnSpPr>
          <p:nvPr/>
        </p:nvCxnSpPr>
        <p:spPr>
          <a:xfrm>
            <a:off x="7410126" y="3401229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806D91-B8F5-5E44-946C-619322F7C48E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H="1">
            <a:off x="9082015" y="4050683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B0084C9-5A26-5849-ADCB-D60159BEDC5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 flipH="1">
            <a:off x="8152781" y="5117483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F7E22F-25FF-2749-93FA-7CF24823D4D1}"/>
              </a:ext>
            </a:extLst>
          </p:cNvPr>
          <p:cNvCxnSpPr>
            <a:stCxn id="9" idx="5"/>
            <a:endCxn id="15" idx="0"/>
          </p:cNvCxnSpPr>
          <p:nvPr/>
        </p:nvCxnSpPr>
        <p:spPr>
          <a:xfrm>
            <a:off x="9268629" y="5117483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86BBC2-B348-7D41-BA2E-EEC4FFE9251F}"/>
              </a:ext>
            </a:extLst>
          </p:cNvPr>
          <p:cNvCxnSpPr>
            <a:stCxn id="7" idx="3"/>
            <a:endCxn id="12" idx="0"/>
          </p:cNvCxnSpPr>
          <p:nvPr/>
        </p:nvCxnSpPr>
        <p:spPr>
          <a:xfrm flipH="1">
            <a:off x="3078769" y="4050683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493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020A-CB0C-7D42-95E8-B588B580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Inserir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EB24-4557-8949-8E30-E9A3F0FC15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A operação de inserção segue o mesmo princípio do método buscar, porém, ao invés de parar quando achar ou quando a árvore estiver vazia, irá </a:t>
            </a:r>
          </a:p>
          <a:p>
            <a:pPr lvl="1"/>
            <a:r>
              <a:rPr lang="pt-BR"/>
              <a:t>Inserir quando chegar num nó correto e vazio</a:t>
            </a:r>
          </a:p>
          <a:p>
            <a:pPr lvl="1"/>
            <a:r>
              <a:rPr lang="pt-BR"/>
              <a:t>Parar caso o elemento já esteja presente </a:t>
            </a:r>
          </a:p>
        </p:txBody>
      </p:sp>
    </p:spTree>
    <p:extLst>
      <p:ext uri="{BB962C8B-B14F-4D97-AF65-F5344CB8AC3E}">
        <p14:creationId xmlns:p14="http://schemas.microsoft.com/office/powerpoint/2010/main" val="15065169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6E54-91FF-D340-9F71-2D92B6DB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Exercícios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41850-CDD9-354F-9E01-44E9A3B414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Execute as remoções das árvores a seguir</a:t>
            </a:r>
          </a:p>
          <a:p>
            <a:r>
              <a:rPr lang="pt-BR"/>
              <a:t>A remoção tem que seguir a ordem em que os números são listados</a:t>
            </a:r>
          </a:p>
          <a:p>
            <a:r>
              <a:rPr lang="pt-BR"/>
              <a:t>Fazer no caderno/tablet, </a:t>
            </a:r>
            <a:r>
              <a:rPr lang="pt-BR" b="1"/>
              <a:t>salvar TODAS AS PÁGINAS</a:t>
            </a:r>
            <a:r>
              <a:rPr lang="pt-BR"/>
              <a:t> em </a:t>
            </a:r>
            <a:r>
              <a:rPr lang="pt-BR" b="1"/>
              <a:t>PDF </a:t>
            </a:r>
            <a:r>
              <a:rPr lang="pt-BR"/>
              <a:t>(USAR CAMSCANNER)</a:t>
            </a:r>
          </a:p>
          <a:p>
            <a:r>
              <a:rPr lang="pt-BR" b="1"/>
              <a:t>SUBMISSÃO ATÉ O HORÁRIO DA AULA DE AMANHÃ</a:t>
            </a:r>
          </a:p>
        </p:txBody>
      </p:sp>
    </p:spTree>
    <p:extLst>
      <p:ext uri="{BB962C8B-B14F-4D97-AF65-F5344CB8AC3E}">
        <p14:creationId xmlns:p14="http://schemas.microsoft.com/office/powerpoint/2010/main" val="9741674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/>
              <a:t>17, 16, 20, 2, 24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273714-C40C-E545-8221-1FF5149C110F}"/>
              </a:ext>
            </a:extLst>
          </p:cNvPr>
          <p:cNvSpPr/>
          <p:nvPr/>
        </p:nvSpPr>
        <p:spPr>
          <a:xfrm>
            <a:off x="8560090" y="5712119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08CAF9-43E6-4D44-BB63-5EB85F52A3FE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 flipH="1">
            <a:off x="8824003" y="5009012"/>
            <a:ext cx="263913" cy="70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7420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/>
              <a:t>17, 16, 20, 2, 24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273714-C40C-E545-8221-1FF5149C110F}"/>
              </a:ext>
            </a:extLst>
          </p:cNvPr>
          <p:cNvSpPr/>
          <p:nvPr/>
        </p:nvSpPr>
        <p:spPr>
          <a:xfrm>
            <a:off x="8560090" y="5712119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08CAF9-43E6-4D44-BB63-5EB85F52A3FE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 flipH="1">
            <a:off x="8824003" y="5009012"/>
            <a:ext cx="263913" cy="70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3099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/>
              <a:t>17, 16, 20, 2, 24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273714-C40C-E545-8221-1FF5149C110F}"/>
              </a:ext>
            </a:extLst>
          </p:cNvPr>
          <p:cNvSpPr/>
          <p:nvPr/>
        </p:nvSpPr>
        <p:spPr>
          <a:xfrm>
            <a:off x="8560090" y="5712119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08CAF9-43E6-4D44-BB63-5EB85F52A3FE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 flipH="1">
            <a:off x="8824003" y="5009012"/>
            <a:ext cx="263913" cy="70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63B880C6-647C-AC46-83C0-3F43EA0D763C}"/>
              </a:ext>
            </a:extLst>
          </p:cNvPr>
          <p:cNvSpPr/>
          <p:nvPr/>
        </p:nvSpPr>
        <p:spPr>
          <a:xfrm>
            <a:off x="9006840" y="1749163"/>
            <a:ext cx="2545751" cy="4087757"/>
          </a:xfrm>
          <a:custGeom>
            <a:avLst/>
            <a:gdLst>
              <a:gd name="connsiteX0" fmla="*/ 0 w 2545751"/>
              <a:gd name="connsiteY0" fmla="*/ 3437 h 4087757"/>
              <a:gd name="connsiteX1" fmla="*/ 2545080 w 2545751"/>
              <a:gd name="connsiteY1" fmla="*/ 658757 h 4087757"/>
              <a:gd name="connsiteX2" fmla="*/ 198120 w 2545751"/>
              <a:gd name="connsiteY2" fmla="*/ 4087757 h 408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51" h="4087757">
                <a:moveTo>
                  <a:pt x="0" y="3437"/>
                </a:moveTo>
                <a:cubicBezTo>
                  <a:pt x="1256030" y="-9263"/>
                  <a:pt x="2512060" y="-21963"/>
                  <a:pt x="2545080" y="658757"/>
                </a:cubicBezTo>
                <a:cubicBezTo>
                  <a:pt x="2578100" y="1339477"/>
                  <a:pt x="1388110" y="2713617"/>
                  <a:pt x="198120" y="4087757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345D62-70D6-D848-9C3D-893A9FFDDEEF}"/>
              </a:ext>
            </a:extLst>
          </p:cNvPr>
          <p:cNvSpPr/>
          <p:nvPr/>
        </p:nvSpPr>
        <p:spPr>
          <a:xfrm>
            <a:off x="8831372" y="894104"/>
            <a:ext cx="2404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1 – localize seu sucessor</a:t>
            </a:r>
          </a:p>
        </p:txBody>
      </p:sp>
    </p:spTree>
    <p:extLst>
      <p:ext uri="{BB962C8B-B14F-4D97-AF65-F5344CB8AC3E}">
        <p14:creationId xmlns:p14="http://schemas.microsoft.com/office/powerpoint/2010/main" val="1465443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/>
              <a:t>17, 16, 20, 2, 24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273714-C40C-E545-8221-1FF5149C110F}"/>
              </a:ext>
            </a:extLst>
          </p:cNvPr>
          <p:cNvSpPr/>
          <p:nvPr/>
        </p:nvSpPr>
        <p:spPr>
          <a:xfrm>
            <a:off x="8560090" y="5712119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908CAF9-43E6-4D44-BB63-5EB85F52A3FE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 flipH="1">
            <a:off x="8824003" y="5009012"/>
            <a:ext cx="263913" cy="70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63B880C6-647C-AC46-83C0-3F43EA0D763C}"/>
              </a:ext>
            </a:extLst>
          </p:cNvPr>
          <p:cNvSpPr/>
          <p:nvPr/>
        </p:nvSpPr>
        <p:spPr>
          <a:xfrm>
            <a:off x="9006840" y="1749163"/>
            <a:ext cx="2545751" cy="4087757"/>
          </a:xfrm>
          <a:custGeom>
            <a:avLst/>
            <a:gdLst>
              <a:gd name="connsiteX0" fmla="*/ 0 w 2545751"/>
              <a:gd name="connsiteY0" fmla="*/ 3437 h 4087757"/>
              <a:gd name="connsiteX1" fmla="*/ 2545080 w 2545751"/>
              <a:gd name="connsiteY1" fmla="*/ 658757 h 4087757"/>
              <a:gd name="connsiteX2" fmla="*/ 198120 w 2545751"/>
              <a:gd name="connsiteY2" fmla="*/ 4087757 h 408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51" h="4087757">
                <a:moveTo>
                  <a:pt x="0" y="3437"/>
                </a:moveTo>
                <a:cubicBezTo>
                  <a:pt x="1256030" y="-9263"/>
                  <a:pt x="2512060" y="-21963"/>
                  <a:pt x="2545080" y="658757"/>
                </a:cubicBezTo>
                <a:cubicBezTo>
                  <a:pt x="2578100" y="1339477"/>
                  <a:pt x="1388110" y="2713617"/>
                  <a:pt x="198120" y="4087757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C237D-7711-3843-B8F2-F188B873F57C}"/>
              </a:ext>
            </a:extLst>
          </p:cNvPr>
          <p:cNvSpPr/>
          <p:nvPr/>
        </p:nvSpPr>
        <p:spPr>
          <a:xfrm>
            <a:off x="9006840" y="7683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2 – copie o valor do sucessor</a:t>
            </a:r>
            <a:br>
              <a:rPr lang="pt-BR"/>
            </a:br>
            <a:r>
              <a:rPr lang="pt-BR"/>
              <a:t>no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3247914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/>
              <a:t>17, 16, 20, 2, 24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63B880C6-647C-AC46-83C0-3F43EA0D763C}"/>
              </a:ext>
            </a:extLst>
          </p:cNvPr>
          <p:cNvSpPr/>
          <p:nvPr/>
        </p:nvSpPr>
        <p:spPr>
          <a:xfrm>
            <a:off x="9006840" y="1749163"/>
            <a:ext cx="2545751" cy="4087757"/>
          </a:xfrm>
          <a:custGeom>
            <a:avLst/>
            <a:gdLst>
              <a:gd name="connsiteX0" fmla="*/ 0 w 2545751"/>
              <a:gd name="connsiteY0" fmla="*/ 3437 h 4087757"/>
              <a:gd name="connsiteX1" fmla="*/ 2545080 w 2545751"/>
              <a:gd name="connsiteY1" fmla="*/ 658757 h 4087757"/>
              <a:gd name="connsiteX2" fmla="*/ 198120 w 2545751"/>
              <a:gd name="connsiteY2" fmla="*/ 4087757 h 408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5751" h="4087757">
                <a:moveTo>
                  <a:pt x="0" y="3437"/>
                </a:moveTo>
                <a:cubicBezTo>
                  <a:pt x="1256030" y="-9263"/>
                  <a:pt x="2512060" y="-21963"/>
                  <a:pt x="2545080" y="658757"/>
                </a:cubicBezTo>
                <a:cubicBezTo>
                  <a:pt x="2578100" y="1339477"/>
                  <a:pt x="1388110" y="2713617"/>
                  <a:pt x="198120" y="4087757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C237D-7711-3843-B8F2-F188B873F57C}"/>
              </a:ext>
            </a:extLst>
          </p:cNvPr>
          <p:cNvSpPr/>
          <p:nvPr/>
        </p:nvSpPr>
        <p:spPr>
          <a:xfrm>
            <a:off x="9006840" y="7683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3 – remova recursivamente</a:t>
            </a:r>
            <a:br>
              <a:rPr lang="pt-BR"/>
            </a:br>
            <a:r>
              <a:rPr lang="pt-BR"/>
              <a:t>o nó sucessor do nó</a:t>
            </a:r>
            <a:br>
              <a:rPr lang="pt-BR"/>
            </a:br>
            <a:r>
              <a:rPr lang="pt-BR"/>
              <a:t>a a ser removido.</a:t>
            </a:r>
          </a:p>
        </p:txBody>
      </p:sp>
    </p:spTree>
    <p:extLst>
      <p:ext uri="{BB962C8B-B14F-4D97-AF65-F5344CB8AC3E}">
        <p14:creationId xmlns:p14="http://schemas.microsoft.com/office/powerpoint/2010/main" val="1841388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4AD2B-898C-7545-B577-F43FED6C1A1D}"/>
              </a:ext>
            </a:extLst>
          </p:cNvPr>
          <p:cNvSpPr/>
          <p:nvPr/>
        </p:nvSpPr>
        <p:spPr>
          <a:xfrm>
            <a:off x="5861198" y="338626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18C8C5-6269-6848-8D79-1137564EF620}"/>
              </a:ext>
            </a:extLst>
          </p:cNvPr>
          <p:cNvCxnSpPr>
            <a:stCxn id="11" idx="3"/>
            <a:endCxn id="13" idx="0"/>
          </p:cNvCxnSpPr>
          <p:nvPr/>
        </p:nvCxnSpPr>
        <p:spPr>
          <a:xfrm flipH="1">
            <a:off x="6125111" y="2876168"/>
            <a:ext cx="710058" cy="51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EAE9ED-F0A4-6841-9488-6145C45D6709}"/>
              </a:ext>
            </a:extLst>
          </p:cNvPr>
          <p:cNvSpPr/>
          <p:nvPr/>
        </p:nvSpPr>
        <p:spPr>
          <a:xfrm>
            <a:off x="9144000" y="682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Apenas um filho</a:t>
            </a:r>
          </a:p>
          <a:p>
            <a:r>
              <a:rPr lang="pt-BR"/>
              <a:t>1 - Copie o valor do nó filho</a:t>
            </a:r>
            <a:br>
              <a:rPr lang="pt-BR"/>
            </a:br>
            <a:r>
              <a:rPr lang="pt-BR"/>
              <a:t>para 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279219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16,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EAE9ED-F0A4-6841-9488-6145C45D6709}"/>
              </a:ext>
            </a:extLst>
          </p:cNvPr>
          <p:cNvSpPr/>
          <p:nvPr/>
        </p:nvSpPr>
        <p:spPr>
          <a:xfrm>
            <a:off x="9144000" y="682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Apenas um filho</a:t>
            </a:r>
          </a:p>
          <a:p>
            <a:r>
              <a:rPr lang="pt-BR"/>
              <a:t>1 - Copie o valor do nó filho</a:t>
            </a:r>
            <a:br>
              <a:rPr lang="pt-BR"/>
            </a:br>
            <a:r>
              <a:rPr lang="pt-BR"/>
              <a:t>para 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671834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2A3E6-ABD9-AC4C-A17C-EE0CD325B158}"/>
              </a:ext>
            </a:extLst>
          </p:cNvPr>
          <p:cNvSpPr/>
          <p:nvPr/>
        </p:nvSpPr>
        <p:spPr>
          <a:xfrm>
            <a:off x="9015164" y="542912"/>
            <a:ext cx="2404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1 – localize seu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DA13D584-8299-F044-92FC-B73CB002B323}"/>
              </a:ext>
            </a:extLst>
          </p:cNvPr>
          <p:cNvSpPr/>
          <p:nvPr/>
        </p:nvSpPr>
        <p:spPr>
          <a:xfrm>
            <a:off x="9022080" y="1706880"/>
            <a:ext cx="2461779" cy="2895600"/>
          </a:xfrm>
          <a:custGeom>
            <a:avLst/>
            <a:gdLst>
              <a:gd name="connsiteX0" fmla="*/ 0 w 2461779"/>
              <a:gd name="connsiteY0" fmla="*/ 0 h 2895600"/>
              <a:gd name="connsiteX1" fmla="*/ 2453640 w 2461779"/>
              <a:gd name="connsiteY1" fmla="*/ 579120 h 2895600"/>
              <a:gd name="connsiteX2" fmla="*/ 640080 w 2461779"/>
              <a:gd name="connsiteY2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1779" h="2895600">
                <a:moveTo>
                  <a:pt x="0" y="0"/>
                </a:moveTo>
                <a:cubicBezTo>
                  <a:pt x="1173480" y="48260"/>
                  <a:pt x="2346960" y="96520"/>
                  <a:pt x="2453640" y="579120"/>
                </a:cubicBezTo>
                <a:cubicBezTo>
                  <a:pt x="2560320" y="1061720"/>
                  <a:pt x="1600200" y="1978660"/>
                  <a:pt x="640080" y="289560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2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94F88A-8FFF-1F42-ABD3-9E126C43EC13}"/>
              </a:ext>
            </a:extLst>
          </p:cNvPr>
          <p:cNvSpPr/>
          <p:nvPr/>
        </p:nvSpPr>
        <p:spPr>
          <a:xfrm>
            <a:off x="9010618" y="455848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0BB120-0446-E94B-813A-A62059CA6A9F}"/>
              </a:ext>
            </a:extLst>
          </p:cNvPr>
          <p:cNvCxnSpPr>
            <a:stCxn id="15" idx="3"/>
            <a:endCxn id="16" idx="0"/>
          </p:cNvCxnSpPr>
          <p:nvPr/>
        </p:nvCxnSpPr>
        <p:spPr>
          <a:xfrm flipH="1">
            <a:off x="9274531" y="3836791"/>
            <a:ext cx="492519" cy="721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DA13D584-8299-F044-92FC-B73CB002B323}"/>
              </a:ext>
            </a:extLst>
          </p:cNvPr>
          <p:cNvSpPr/>
          <p:nvPr/>
        </p:nvSpPr>
        <p:spPr>
          <a:xfrm>
            <a:off x="9022080" y="1706880"/>
            <a:ext cx="2461779" cy="2895600"/>
          </a:xfrm>
          <a:custGeom>
            <a:avLst/>
            <a:gdLst>
              <a:gd name="connsiteX0" fmla="*/ 0 w 2461779"/>
              <a:gd name="connsiteY0" fmla="*/ 0 h 2895600"/>
              <a:gd name="connsiteX1" fmla="*/ 2453640 w 2461779"/>
              <a:gd name="connsiteY1" fmla="*/ 579120 h 2895600"/>
              <a:gd name="connsiteX2" fmla="*/ 640080 w 2461779"/>
              <a:gd name="connsiteY2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1779" h="2895600">
                <a:moveTo>
                  <a:pt x="0" y="0"/>
                </a:moveTo>
                <a:cubicBezTo>
                  <a:pt x="1173480" y="48260"/>
                  <a:pt x="2346960" y="96520"/>
                  <a:pt x="2453640" y="579120"/>
                </a:cubicBezTo>
                <a:cubicBezTo>
                  <a:pt x="2560320" y="1061720"/>
                  <a:pt x="1600200" y="1978660"/>
                  <a:pt x="640080" y="289560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4CBA5-A089-664F-8716-5F0E4A58DFF3}"/>
              </a:ext>
            </a:extLst>
          </p:cNvPr>
          <p:cNvSpPr/>
          <p:nvPr/>
        </p:nvSpPr>
        <p:spPr>
          <a:xfrm>
            <a:off x="9010618" y="5847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2 – copie o valor do sucessor</a:t>
            </a:r>
            <a:br>
              <a:rPr lang="pt-BR"/>
            </a:br>
            <a:r>
              <a:rPr lang="pt-BR"/>
              <a:t>no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181888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0020A-CB0C-7D42-95E8-B588B580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Inserir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2A77E-86CF-E043-B55A-690929E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2" y="2412343"/>
            <a:ext cx="3543300" cy="161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3D51E-60EC-DA41-8D93-1753F7694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6378"/>
            <a:ext cx="42672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06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20,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DA13D584-8299-F044-92FC-B73CB002B323}"/>
              </a:ext>
            </a:extLst>
          </p:cNvPr>
          <p:cNvSpPr/>
          <p:nvPr/>
        </p:nvSpPr>
        <p:spPr>
          <a:xfrm>
            <a:off x="9022080" y="1706880"/>
            <a:ext cx="2461779" cy="2895600"/>
          </a:xfrm>
          <a:custGeom>
            <a:avLst/>
            <a:gdLst>
              <a:gd name="connsiteX0" fmla="*/ 0 w 2461779"/>
              <a:gd name="connsiteY0" fmla="*/ 0 h 2895600"/>
              <a:gd name="connsiteX1" fmla="*/ 2453640 w 2461779"/>
              <a:gd name="connsiteY1" fmla="*/ 579120 h 2895600"/>
              <a:gd name="connsiteX2" fmla="*/ 640080 w 2461779"/>
              <a:gd name="connsiteY2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1779" h="2895600">
                <a:moveTo>
                  <a:pt x="0" y="0"/>
                </a:moveTo>
                <a:cubicBezTo>
                  <a:pt x="1173480" y="48260"/>
                  <a:pt x="2346960" y="96520"/>
                  <a:pt x="2453640" y="579120"/>
                </a:cubicBezTo>
                <a:cubicBezTo>
                  <a:pt x="2560320" y="1061720"/>
                  <a:pt x="1600200" y="1978660"/>
                  <a:pt x="640080" y="289560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4CBA5-A089-664F-8716-5F0E4A58DFF3}"/>
              </a:ext>
            </a:extLst>
          </p:cNvPr>
          <p:cNvSpPr/>
          <p:nvPr/>
        </p:nvSpPr>
        <p:spPr>
          <a:xfrm>
            <a:off x="9010618" y="5847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3 – apague recursivamente o</a:t>
            </a:r>
          </a:p>
          <a:p>
            <a:r>
              <a:rPr lang="pt-BR"/>
              <a:t>sucessor</a:t>
            </a:r>
          </a:p>
        </p:txBody>
      </p:sp>
    </p:spTree>
    <p:extLst>
      <p:ext uri="{BB962C8B-B14F-4D97-AF65-F5344CB8AC3E}">
        <p14:creationId xmlns:p14="http://schemas.microsoft.com/office/powerpoint/2010/main" val="4183179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2C253C-23B3-154B-9C14-51BE9C0487BC}"/>
              </a:ext>
            </a:extLst>
          </p:cNvPr>
          <p:cNvSpPr/>
          <p:nvPr/>
        </p:nvSpPr>
        <p:spPr>
          <a:xfrm>
            <a:off x="3605560" y="24049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FDF2A9-2D74-014E-920D-B8AC67D8F973}"/>
              </a:ext>
            </a:extLst>
          </p:cNvPr>
          <p:cNvCxnSpPr>
            <a:stCxn id="14" idx="5"/>
            <a:endCxn id="18" idx="0"/>
          </p:cNvCxnSpPr>
          <p:nvPr/>
        </p:nvCxnSpPr>
        <p:spPr>
          <a:xfrm>
            <a:off x="2861700" y="1967100"/>
            <a:ext cx="1007773" cy="4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7649608-2EFF-F941-9D27-8F5505B333EC}"/>
              </a:ext>
            </a:extLst>
          </p:cNvPr>
          <p:cNvSpPr/>
          <p:nvPr/>
        </p:nvSpPr>
        <p:spPr>
          <a:xfrm>
            <a:off x="410311" y="22580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/>
              <a:t>Apenas um filho</a:t>
            </a:r>
          </a:p>
          <a:p>
            <a:r>
              <a:rPr lang="pt-BR"/>
              <a:t>1 - Copie o nó filho</a:t>
            </a:r>
            <a:br>
              <a:rPr lang="pt-BR"/>
            </a:br>
            <a:r>
              <a:rPr lang="pt-BR"/>
              <a:t>para 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12595711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2,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67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</a:t>
            </a:r>
            <a:r>
              <a:rPr lang="en-IE" sz="2400" strike="sngStrike"/>
              <a:t>2</a:t>
            </a:r>
            <a:r>
              <a:rPr lang="en-IE" sz="2400"/>
              <a:t>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007A9-B5C7-C94D-915E-169149AFB874}"/>
              </a:ext>
            </a:extLst>
          </p:cNvPr>
          <p:cNvSpPr/>
          <p:nvPr/>
        </p:nvSpPr>
        <p:spPr>
          <a:xfrm>
            <a:off x="9015164" y="542912"/>
            <a:ext cx="2404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1 – localize seu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B67C8D2-719C-234D-B3D6-41B4065D6E04}"/>
              </a:ext>
            </a:extLst>
          </p:cNvPr>
          <p:cNvSpPr/>
          <p:nvPr/>
        </p:nvSpPr>
        <p:spPr>
          <a:xfrm>
            <a:off x="8991600" y="1661160"/>
            <a:ext cx="2806839" cy="1813560"/>
          </a:xfrm>
          <a:custGeom>
            <a:avLst/>
            <a:gdLst>
              <a:gd name="connsiteX0" fmla="*/ 0 w 2806839"/>
              <a:gd name="connsiteY0" fmla="*/ 0 h 1813560"/>
              <a:gd name="connsiteX1" fmla="*/ 2773680 w 2806839"/>
              <a:gd name="connsiteY1" fmla="*/ 853440 h 1813560"/>
              <a:gd name="connsiteX2" fmla="*/ 1280160 w 2806839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839" h="1813560">
                <a:moveTo>
                  <a:pt x="0" y="0"/>
                </a:moveTo>
                <a:cubicBezTo>
                  <a:pt x="1280160" y="275590"/>
                  <a:pt x="2560320" y="551180"/>
                  <a:pt x="2773680" y="853440"/>
                </a:cubicBezTo>
                <a:cubicBezTo>
                  <a:pt x="2987040" y="1155700"/>
                  <a:pt x="2133600" y="1484630"/>
                  <a:pt x="1280160" y="181356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3590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</a:t>
            </a:r>
            <a:r>
              <a:rPr lang="en-IE" sz="2400" strike="sngStrike"/>
              <a:t>2</a:t>
            </a:r>
            <a:r>
              <a:rPr lang="en-IE" sz="2400"/>
              <a:t>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6BE27-DCD9-6246-8DE9-9CCB7BF60A6D}"/>
              </a:ext>
            </a:extLst>
          </p:cNvPr>
          <p:cNvSpPr/>
          <p:nvPr/>
        </p:nvSpPr>
        <p:spPr>
          <a:xfrm>
            <a:off x="9689752" y="338626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6C20A6-39DA-2A42-9A06-3C525A4301DA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9953665" y="2876168"/>
            <a:ext cx="407355" cy="51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007A9-B5C7-C94D-915E-169149AFB874}"/>
              </a:ext>
            </a:extLst>
          </p:cNvPr>
          <p:cNvSpPr/>
          <p:nvPr/>
        </p:nvSpPr>
        <p:spPr>
          <a:xfrm>
            <a:off x="9015164" y="542912"/>
            <a:ext cx="26446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2 – copie o sucesso para o</a:t>
            </a:r>
          </a:p>
          <a:p>
            <a:r>
              <a:rPr lang="pt-BR"/>
              <a:t>Nó a ser removido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B67C8D2-719C-234D-B3D6-41B4065D6E04}"/>
              </a:ext>
            </a:extLst>
          </p:cNvPr>
          <p:cNvSpPr/>
          <p:nvPr/>
        </p:nvSpPr>
        <p:spPr>
          <a:xfrm>
            <a:off x="8991600" y="1661160"/>
            <a:ext cx="2806839" cy="1813560"/>
          </a:xfrm>
          <a:custGeom>
            <a:avLst/>
            <a:gdLst>
              <a:gd name="connsiteX0" fmla="*/ 0 w 2806839"/>
              <a:gd name="connsiteY0" fmla="*/ 0 h 1813560"/>
              <a:gd name="connsiteX1" fmla="*/ 2773680 w 2806839"/>
              <a:gd name="connsiteY1" fmla="*/ 853440 h 1813560"/>
              <a:gd name="connsiteX2" fmla="*/ 1280160 w 2806839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839" h="1813560">
                <a:moveTo>
                  <a:pt x="0" y="0"/>
                </a:moveTo>
                <a:cubicBezTo>
                  <a:pt x="1280160" y="275590"/>
                  <a:pt x="2560320" y="551180"/>
                  <a:pt x="2773680" y="853440"/>
                </a:cubicBezTo>
                <a:cubicBezTo>
                  <a:pt x="2987040" y="1155700"/>
                  <a:pt x="2133600" y="1484630"/>
                  <a:pt x="1280160" y="181356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101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</a:t>
            </a:r>
            <a:r>
              <a:rPr lang="en-IE" sz="2400" strike="sngStrike"/>
              <a:t>2</a:t>
            </a:r>
            <a:r>
              <a:rPr lang="en-IE" sz="2400"/>
              <a:t>, 24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7007A9-B5C7-C94D-915E-169149AFB874}"/>
              </a:ext>
            </a:extLst>
          </p:cNvPr>
          <p:cNvSpPr/>
          <p:nvPr/>
        </p:nvSpPr>
        <p:spPr>
          <a:xfrm>
            <a:off x="9015164" y="542912"/>
            <a:ext cx="2529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3 – apague o nó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B67C8D2-719C-234D-B3D6-41B4065D6E04}"/>
              </a:ext>
            </a:extLst>
          </p:cNvPr>
          <p:cNvSpPr/>
          <p:nvPr/>
        </p:nvSpPr>
        <p:spPr>
          <a:xfrm>
            <a:off x="8991600" y="1661160"/>
            <a:ext cx="2806839" cy="1813560"/>
          </a:xfrm>
          <a:custGeom>
            <a:avLst/>
            <a:gdLst>
              <a:gd name="connsiteX0" fmla="*/ 0 w 2806839"/>
              <a:gd name="connsiteY0" fmla="*/ 0 h 1813560"/>
              <a:gd name="connsiteX1" fmla="*/ 2773680 w 2806839"/>
              <a:gd name="connsiteY1" fmla="*/ 853440 h 1813560"/>
              <a:gd name="connsiteX2" fmla="*/ 1280160 w 2806839"/>
              <a:gd name="connsiteY2" fmla="*/ 181356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839" h="1813560">
                <a:moveTo>
                  <a:pt x="0" y="0"/>
                </a:moveTo>
                <a:cubicBezTo>
                  <a:pt x="1280160" y="275590"/>
                  <a:pt x="2560320" y="551180"/>
                  <a:pt x="2773680" y="853440"/>
                </a:cubicBezTo>
                <a:cubicBezTo>
                  <a:pt x="2987040" y="1155700"/>
                  <a:pt x="2133600" y="1484630"/>
                  <a:pt x="1280160" y="181356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539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352013" y="5360565"/>
            <a:ext cx="2323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Remoção:</a:t>
            </a:r>
          </a:p>
          <a:p>
            <a:r>
              <a:rPr lang="en-IE" sz="2400" strike="sngStrike"/>
              <a:t>17</a:t>
            </a:r>
            <a:r>
              <a:rPr lang="en-IE" sz="2400"/>
              <a:t>, </a:t>
            </a:r>
            <a:r>
              <a:rPr lang="en-IE" sz="2400" strike="sngStrike"/>
              <a:t>16</a:t>
            </a:r>
            <a:r>
              <a:rPr lang="en-IE" sz="2400"/>
              <a:t>, </a:t>
            </a:r>
            <a:r>
              <a:rPr lang="en-IE" sz="2400" strike="sngStrike"/>
              <a:t>20</a:t>
            </a:r>
            <a:r>
              <a:rPr lang="en-IE" sz="2400"/>
              <a:t>, </a:t>
            </a:r>
            <a:r>
              <a:rPr lang="en-IE" sz="2400" strike="sngStrike"/>
              <a:t>2</a:t>
            </a:r>
            <a:r>
              <a:rPr lang="en-IE" sz="2400"/>
              <a:t>, </a:t>
            </a:r>
            <a:r>
              <a:rPr lang="en-IE" sz="2400" strike="sngStrike"/>
              <a:t>24</a:t>
            </a:r>
            <a:endParaRPr lang="pt-BR" sz="2400" strike="sngStrik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3E09DA-F0D2-4C42-BE96-CF14C0E4A101}"/>
              </a:ext>
            </a:extLst>
          </p:cNvPr>
          <p:cNvSpPr/>
          <p:nvPr/>
        </p:nvSpPr>
        <p:spPr>
          <a:xfrm>
            <a:off x="8296178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029E89-86EA-1648-8F16-8EB7E858F22F}"/>
              </a:ext>
            </a:extLst>
          </p:cNvPr>
          <p:cNvSpPr/>
          <p:nvPr/>
        </p:nvSpPr>
        <p:spPr>
          <a:xfrm>
            <a:off x="6757871" y="2425641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29BDC93-6B06-C94E-A3B9-D712E8309BAF}"/>
              </a:ext>
            </a:extLst>
          </p:cNvPr>
          <p:cNvSpPr/>
          <p:nvPr/>
        </p:nvSpPr>
        <p:spPr>
          <a:xfrm>
            <a:off x="10283722" y="242564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E589B0-E496-944B-8914-C6DC4A382D4F}"/>
              </a:ext>
            </a:extLst>
          </p:cNvPr>
          <p:cNvSpPr/>
          <p:nvPr/>
        </p:nvSpPr>
        <p:spPr>
          <a:xfrm>
            <a:off x="2411173" y="1516573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4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5B061-D816-6244-950E-149FBF287BB9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2812702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C096B59-862A-A245-B602-8626B05816BA}"/>
              </a:ext>
            </a:extLst>
          </p:cNvPr>
          <p:cNvCxnSpPr>
            <a:stCxn id="7" idx="3"/>
          </p:cNvCxnSpPr>
          <p:nvPr/>
        </p:nvCxnSpPr>
        <p:spPr>
          <a:xfrm flipH="1">
            <a:off x="2675085" y="1052693"/>
            <a:ext cx="2699075" cy="4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FB5EBA-E306-714C-B229-F8016FCED72C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021784" y="1967100"/>
            <a:ext cx="1351692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427F9B5-64D1-B844-A2FF-CEDE77C8E0B3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8746705" y="1967100"/>
            <a:ext cx="1800930" cy="4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40403FE-B89E-B349-9CA9-829DEFCD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210" y="3139440"/>
            <a:ext cx="3718560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20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/>
              <a:t>14, 13, 12, 30, 24, 29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A3C2BD-5634-7C45-AAF8-A0FA016BC263}"/>
              </a:ext>
            </a:extLst>
          </p:cNvPr>
          <p:cNvSpPr/>
          <p:nvPr/>
        </p:nvSpPr>
        <p:spPr>
          <a:xfrm>
            <a:off x="4653808" y="3299727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76D9AE-1AD0-6148-B47D-1E8FF78DB4C0}"/>
              </a:ext>
            </a:extLst>
          </p:cNvPr>
          <p:cNvSpPr/>
          <p:nvPr/>
        </p:nvSpPr>
        <p:spPr>
          <a:xfrm>
            <a:off x="2668891" y="3299727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03EE66-5464-B44C-A2DF-96F28EB43A32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155105" y="2775347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C6ED4C-896F-AB45-B36B-F4A64A39AA94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2932804" y="2775347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85520"/>
            <a:ext cx="2404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1 – localize seu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70718C-48E7-E14D-A029-3EF32EB5FFC8}"/>
              </a:ext>
            </a:extLst>
          </p:cNvPr>
          <p:cNvSpPr/>
          <p:nvPr/>
        </p:nvSpPr>
        <p:spPr>
          <a:xfrm>
            <a:off x="4343400" y="2397186"/>
            <a:ext cx="931117" cy="848934"/>
          </a:xfrm>
          <a:custGeom>
            <a:avLst/>
            <a:gdLst>
              <a:gd name="connsiteX0" fmla="*/ 0 w 931117"/>
              <a:gd name="connsiteY0" fmla="*/ 10734 h 848934"/>
              <a:gd name="connsiteX1" fmla="*/ 883920 w 931117"/>
              <a:gd name="connsiteY1" fmla="*/ 117414 h 848934"/>
              <a:gd name="connsiteX2" fmla="*/ 731520 w 931117"/>
              <a:gd name="connsiteY2" fmla="*/ 848934 h 8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117" h="848934">
                <a:moveTo>
                  <a:pt x="0" y="10734"/>
                </a:moveTo>
                <a:cubicBezTo>
                  <a:pt x="381000" y="-5776"/>
                  <a:pt x="762000" y="-22286"/>
                  <a:pt x="883920" y="117414"/>
                </a:cubicBezTo>
                <a:cubicBezTo>
                  <a:pt x="1005840" y="257114"/>
                  <a:pt x="868680" y="553024"/>
                  <a:pt x="731520" y="84893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2107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/>
              <a:t>14, 13, 12, 30, 24, 29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A3C2BD-5634-7C45-AAF8-A0FA016BC263}"/>
              </a:ext>
            </a:extLst>
          </p:cNvPr>
          <p:cNvSpPr/>
          <p:nvPr/>
        </p:nvSpPr>
        <p:spPr>
          <a:xfrm>
            <a:off x="4653808" y="3299727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76D9AE-1AD0-6148-B47D-1E8FF78DB4C0}"/>
              </a:ext>
            </a:extLst>
          </p:cNvPr>
          <p:cNvSpPr/>
          <p:nvPr/>
        </p:nvSpPr>
        <p:spPr>
          <a:xfrm>
            <a:off x="2668891" y="3299727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03EE66-5464-B44C-A2DF-96F28EB43A32}"/>
              </a:ext>
            </a:extLst>
          </p:cNvPr>
          <p:cNvCxnSpPr>
            <a:stCxn id="13" idx="5"/>
            <a:endCxn id="14" idx="0"/>
          </p:cNvCxnSpPr>
          <p:nvPr/>
        </p:nvCxnSpPr>
        <p:spPr>
          <a:xfrm>
            <a:off x="4155105" y="2775347"/>
            <a:ext cx="762616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C6ED4C-896F-AB45-B36B-F4A64A39AA94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2932804" y="2775347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2667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2 – copie val do o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70718C-48E7-E14D-A029-3EF32EB5FFC8}"/>
              </a:ext>
            </a:extLst>
          </p:cNvPr>
          <p:cNvSpPr/>
          <p:nvPr/>
        </p:nvSpPr>
        <p:spPr>
          <a:xfrm>
            <a:off x="4343400" y="2397186"/>
            <a:ext cx="931117" cy="848934"/>
          </a:xfrm>
          <a:custGeom>
            <a:avLst/>
            <a:gdLst>
              <a:gd name="connsiteX0" fmla="*/ 0 w 931117"/>
              <a:gd name="connsiteY0" fmla="*/ 10734 h 848934"/>
              <a:gd name="connsiteX1" fmla="*/ 883920 w 931117"/>
              <a:gd name="connsiteY1" fmla="*/ 117414 h 848934"/>
              <a:gd name="connsiteX2" fmla="*/ 731520 w 931117"/>
              <a:gd name="connsiteY2" fmla="*/ 848934 h 8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117" h="848934">
                <a:moveTo>
                  <a:pt x="0" y="10734"/>
                </a:moveTo>
                <a:cubicBezTo>
                  <a:pt x="381000" y="-5776"/>
                  <a:pt x="762000" y="-22286"/>
                  <a:pt x="883920" y="117414"/>
                </a:cubicBezTo>
                <a:cubicBezTo>
                  <a:pt x="1005840" y="257114"/>
                  <a:pt x="868680" y="553024"/>
                  <a:pt x="731520" y="84893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099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/>
              <a:t>14, 13, 12, 30, 24, 29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76D9AE-1AD0-6148-B47D-1E8FF78DB4C0}"/>
              </a:ext>
            </a:extLst>
          </p:cNvPr>
          <p:cNvSpPr/>
          <p:nvPr/>
        </p:nvSpPr>
        <p:spPr>
          <a:xfrm>
            <a:off x="2668891" y="3299727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C6ED4C-896F-AB45-B36B-F4A64A39AA94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2932804" y="2775347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221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3 – remova o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C70718C-48E7-E14D-A029-3EF32EB5FFC8}"/>
              </a:ext>
            </a:extLst>
          </p:cNvPr>
          <p:cNvSpPr/>
          <p:nvPr/>
        </p:nvSpPr>
        <p:spPr>
          <a:xfrm>
            <a:off x="4343400" y="2397186"/>
            <a:ext cx="931117" cy="848934"/>
          </a:xfrm>
          <a:custGeom>
            <a:avLst/>
            <a:gdLst>
              <a:gd name="connsiteX0" fmla="*/ 0 w 931117"/>
              <a:gd name="connsiteY0" fmla="*/ 10734 h 848934"/>
              <a:gd name="connsiteX1" fmla="*/ 883920 w 931117"/>
              <a:gd name="connsiteY1" fmla="*/ 117414 h 848934"/>
              <a:gd name="connsiteX2" fmla="*/ 731520 w 931117"/>
              <a:gd name="connsiteY2" fmla="*/ 848934 h 8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117" h="848934">
                <a:moveTo>
                  <a:pt x="0" y="10734"/>
                </a:moveTo>
                <a:cubicBezTo>
                  <a:pt x="381000" y="-5776"/>
                  <a:pt x="762000" y="-22286"/>
                  <a:pt x="883920" y="117414"/>
                </a:cubicBezTo>
                <a:cubicBezTo>
                  <a:pt x="1005840" y="257114"/>
                  <a:pt x="868680" y="553024"/>
                  <a:pt x="731520" y="848934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09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BF82-32D8-6147-9D38-FCB2A064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Operações básicas de uma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3261-A4B7-C842-87BC-38D1CF34BE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Uma árvore de busca binária possui um número de operações necessárias:</a:t>
            </a:r>
          </a:p>
          <a:p>
            <a:pPr lvl="1"/>
            <a:r>
              <a:rPr lang="pt-BR" sz="1900"/>
              <a:t>Busca</a:t>
            </a:r>
          </a:p>
          <a:p>
            <a:pPr lvl="1"/>
            <a:r>
              <a:rPr lang="pt-BR"/>
              <a:t>Inserir</a:t>
            </a:r>
          </a:p>
          <a:p>
            <a:pPr lvl="1"/>
            <a:r>
              <a:rPr lang="pt-BR" sz="2400" b="1"/>
              <a:t>Percorrer</a:t>
            </a:r>
            <a:r>
              <a:rPr lang="pt-BR"/>
              <a:t> </a:t>
            </a:r>
          </a:p>
          <a:p>
            <a:pPr lvl="1"/>
            <a:r>
              <a:rPr lang="pt-BR"/>
              <a:t>Mínimo</a:t>
            </a:r>
          </a:p>
          <a:p>
            <a:pPr lvl="1"/>
            <a:r>
              <a:rPr lang="pt-BR"/>
              <a:t>Máximo</a:t>
            </a:r>
          </a:p>
          <a:p>
            <a:pPr lvl="1"/>
            <a:r>
              <a:rPr lang="pt-BR"/>
              <a:t>Predecessor</a:t>
            </a:r>
          </a:p>
          <a:p>
            <a:pPr lvl="1"/>
            <a:r>
              <a:rPr lang="pt-BR"/>
              <a:t>Sucessor</a:t>
            </a:r>
          </a:p>
          <a:p>
            <a:pPr lvl="1"/>
            <a:r>
              <a:rPr lang="pt-BR"/>
              <a:t>remover</a:t>
            </a:r>
          </a:p>
        </p:txBody>
      </p:sp>
    </p:spTree>
    <p:extLst>
      <p:ext uri="{BB962C8B-B14F-4D97-AF65-F5344CB8AC3E}">
        <p14:creationId xmlns:p14="http://schemas.microsoft.com/office/powerpoint/2010/main" val="4082806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13,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76D9AE-1AD0-6148-B47D-1E8FF78DB4C0}"/>
              </a:ext>
            </a:extLst>
          </p:cNvPr>
          <p:cNvSpPr/>
          <p:nvPr/>
        </p:nvSpPr>
        <p:spPr>
          <a:xfrm>
            <a:off x="2668891" y="3299727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C6ED4C-896F-AB45-B36B-F4A64A39AA94}"/>
              </a:ext>
            </a:extLst>
          </p:cNvPr>
          <p:cNvCxnSpPr>
            <a:stCxn id="13" idx="3"/>
            <a:endCxn id="16" idx="0"/>
          </p:cNvCxnSpPr>
          <p:nvPr/>
        </p:nvCxnSpPr>
        <p:spPr>
          <a:xfrm flipH="1">
            <a:off x="2932804" y="2775347"/>
            <a:ext cx="849072" cy="52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1977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Nenhum filho:</a:t>
            </a:r>
            <a:br>
              <a:rPr lang="pt-BR"/>
            </a:br>
            <a:r>
              <a:rPr lang="pt-BR"/>
              <a:t>1 – apenas remova</a:t>
            </a:r>
          </a:p>
        </p:txBody>
      </p:sp>
    </p:spTree>
    <p:extLst>
      <p:ext uri="{BB962C8B-B14F-4D97-AF65-F5344CB8AC3E}">
        <p14:creationId xmlns:p14="http://schemas.microsoft.com/office/powerpoint/2010/main" val="6395988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1966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1 – ache o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10A59A2-7BD0-754E-B118-754A24DDE821}"/>
              </a:ext>
            </a:extLst>
          </p:cNvPr>
          <p:cNvSpPr/>
          <p:nvPr/>
        </p:nvSpPr>
        <p:spPr>
          <a:xfrm>
            <a:off x="3032760" y="1478280"/>
            <a:ext cx="1556431" cy="853440"/>
          </a:xfrm>
          <a:custGeom>
            <a:avLst/>
            <a:gdLst>
              <a:gd name="connsiteX0" fmla="*/ 0 w 1556431"/>
              <a:gd name="connsiteY0" fmla="*/ 0 h 853440"/>
              <a:gd name="connsiteX1" fmla="*/ 1478280 w 1556431"/>
              <a:gd name="connsiteY1" fmla="*/ 198120 h 853440"/>
              <a:gd name="connsiteX2" fmla="*/ 1219200 w 1556431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431" h="853440">
                <a:moveTo>
                  <a:pt x="0" y="0"/>
                </a:moveTo>
                <a:cubicBezTo>
                  <a:pt x="637540" y="27940"/>
                  <a:pt x="1275080" y="55880"/>
                  <a:pt x="1478280" y="198120"/>
                </a:cubicBezTo>
                <a:cubicBezTo>
                  <a:pt x="1681480" y="340360"/>
                  <a:pt x="1450340" y="596900"/>
                  <a:pt x="1219200" y="85344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0183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3B42D5-0677-4C42-BE55-89331CA1C234}"/>
              </a:ext>
            </a:extLst>
          </p:cNvPr>
          <p:cNvSpPr/>
          <p:nvPr/>
        </p:nvSpPr>
        <p:spPr>
          <a:xfrm>
            <a:off x="3704578" y="23248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912FC7-7778-3B4B-868F-4177FE1951B8}"/>
              </a:ext>
            </a:extLst>
          </p:cNvPr>
          <p:cNvCxnSpPr>
            <a:stCxn id="13" idx="0"/>
            <a:endCxn id="8" idx="5"/>
          </p:cNvCxnSpPr>
          <p:nvPr/>
        </p:nvCxnSpPr>
        <p:spPr>
          <a:xfrm flipH="1" flipV="1">
            <a:off x="2855506" y="1702147"/>
            <a:ext cx="1112985" cy="62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26679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2 – copie o val do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10A59A2-7BD0-754E-B118-754A24DDE821}"/>
              </a:ext>
            </a:extLst>
          </p:cNvPr>
          <p:cNvSpPr/>
          <p:nvPr/>
        </p:nvSpPr>
        <p:spPr>
          <a:xfrm>
            <a:off x="3032760" y="1478280"/>
            <a:ext cx="1556431" cy="853440"/>
          </a:xfrm>
          <a:custGeom>
            <a:avLst/>
            <a:gdLst>
              <a:gd name="connsiteX0" fmla="*/ 0 w 1556431"/>
              <a:gd name="connsiteY0" fmla="*/ 0 h 853440"/>
              <a:gd name="connsiteX1" fmla="*/ 1478280 w 1556431"/>
              <a:gd name="connsiteY1" fmla="*/ 198120 h 853440"/>
              <a:gd name="connsiteX2" fmla="*/ 1219200 w 1556431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431" h="853440">
                <a:moveTo>
                  <a:pt x="0" y="0"/>
                </a:moveTo>
                <a:cubicBezTo>
                  <a:pt x="637540" y="27940"/>
                  <a:pt x="1275080" y="55880"/>
                  <a:pt x="1478280" y="198120"/>
                </a:cubicBezTo>
                <a:cubicBezTo>
                  <a:pt x="1681480" y="340360"/>
                  <a:pt x="1450340" y="596900"/>
                  <a:pt x="1219200" y="85344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8559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12,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2211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Dois filhos:</a:t>
            </a:r>
            <a:br>
              <a:rPr lang="pt-BR"/>
            </a:br>
            <a:r>
              <a:rPr lang="pt-BR"/>
              <a:t>3 – remova o sucessor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10A59A2-7BD0-754E-B118-754A24DDE821}"/>
              </a:ext>
            </a:extLst>
          </p:cNvPr>
          <p:cNvSpPr/>
          <p:nvPr/>
        </p:nvSpPr>
        <p:spPr>
          <a:xfrm>
            <a:off x="3032760" y="1478280"/>
            <a:ext cx="1556431" cy="853440"/>
          </a:xfrm>
          <a:custGeom>
            <a:avLst/>
            <a:gdLst>
              <a:gd name="connsiteX0" fmla="*/ 0 w 1556431"/>
              <a:gd name="connsiteY0" fmla="*/ 0 h 853440"/>
              <a:gd name="connsiteX1" fmla="*/ 1478280 w 1556431"/>
              <a:gd name="connsiteY1" fmla="*/ 198120 h 853440"/>
              <a:gd name="connsiteX2" fmla="*/ 1219200 w 1556431"/>
              <a:gd name="connsiteY2" fmla="*/ 85344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431" h="853440">
                <a:moveTo>
                  <a:pt x="0" y="0"/>
                </a:moveTo>
                <a:cubicBezTo>
                  <a:pt x="637540" y="27940"/>
                  <a:pt x="1275080" y="55880"/>
                  <a:pt x="1478280" y="198120"/>
                </a:cubicBezTo>
                <a:cubicBezTo>
                  <a:pt x="1681480" y="340360"/>
                  <a:pt x="1450340" y="596900"/>
                  <a:pt x="1219200" y="85344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9881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</a:t>
            </a:r>
            <a:r>
              <a:rPr lang="en-IE" sz="2400" strike="sngStrike"/>
              <a:t>12</a:t>
            </a:r>
            <a:r>
              <a:rPr lang="en-IE" sz="2400"/>
              <a:t>, 30,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9DF52E-B6A4-3E47-AEEE-A201466562CE}"/>
              </a:ext>
            </a:extLst>
          </p:cNvPr>
          <p:cNvSpPr/>
          <p:nvPr/>
        </p:nvSpPr>
        <p:spPr>
          <a:xfrm>
            <a:off x="8393184" y="125162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7155365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6226131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8211048" y="329972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73826C-1902-C348-86B0-95AA688BCD7F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7419278" y="1702147"/>
            <a:ext cx="1051204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6490044" y="2768947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7605892" y="2768947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5298955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</a:t>
            </a:r>
            <a:r>
              <a:rPr lang="en-IE" sz="2400" strike="sngStrike"/>
              <a:t>12</a:t>
            </a:r>
            <a:r>
              <a:rPr lang="en-IE" sz="2400"/>
              <a:t>, </a:t>
            </a:r>
            <a:r>
              <a:rPr lang="en-IE" sz="2400" strike="sngStrike"/>
              <a:t>30</a:t>
            </a:r>
            <a:r>
              <a:rPr lang="en-IE" sz="2400"/>
              <a:t>, 24,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8393184" y="1262854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7463950" y="22441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9448867" y="22441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7727863" y="1713381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8843711" y="1713381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31914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2 – o nó filho substituiu a </a:t>
            </a:r>
          </a:p>
          <a:p>
            <a:r>
              <a:rPr lang="pt-BR"/>
              <a:t>Referencia do nó a ser removido</a:t>
            </a:r>
          </a:p>
        </p:txBody>
      </p:sp>
    </p:spTree>
    <p:extLst>
      <p:ext uri="{BB962C8B-B14F-4D97-AF65-F5344CB8AC3E}">
        <p14:creationId xmlns:p14="http://schemas.microsoft.com/office/powerpoint/2010/main" val="1905516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</a:t>
            </a:r>
            <a:r>
              <a:rPr lang="en-IE" sz="2400" strike="sngStrike"/>
              <a:t>12</a:t>
            </a:r>
            <a:r>
              <a:rPr lang="en-IE" sz="2400"/>
              <a:t>, </a:t>
            </a:r>
            <a:r>
              <a:rPr lang="en-IE" sz="2400" strike="sngStrike"/>
              <a:t>30</a:t>
            </a:r>
            <a:r>
              <a:rPr lang="en-IE" sz="2400"/>
              <a:t>, </a:t>
            </a:r>
            <a:r>
              <a:rPr lang="en-IE" sz="2400" strike="sngStrike"/>
              <a:t>24</a:t>
            </a:r>
            <a:r>
              <a:rPr lang="en-IE" sz="2400"/>
              <a:t>, 29</a:t>
            </a:r>
            <a:endParaRPr lang="pt-BR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8393184" y="1262854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7463950" y="22441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EBF1D4-CCA4-6743-B786-C7BEB66BF328}"/>
              </a:ext>
            </a:extLst>
          </p:cNvPr>
          <p:cNvSpPr/>
          <p:nvPr/>
        </p:nvSpPr>
        <p:spPr>
          <a:xfrm>
            <a:off x="9448867" y="2244160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29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7727863" y="1713381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487461-8757-D940-BC0F-22E47CD64A12}"/>
              </a:ext>
            </a:extLst>
          </p:cNvPr>
          <p:cNvCxnSpPr>
            <a:stCxn id="12" idx="5"/>
            <a:endCxn id="18" idx="0"/>
          </p:cNvCxnSpPr>
          <p:nvPr/>
        </p:nvCxnSpPr>
        <p:spPr>
          <a:xfrm>
            <a:off x="8843711" y="1713381"/>
            <a:ext cx="86906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87BF1D8-C0D2-1246-B253-170507760DDD}"/>
              </a:ext>
            </a:extLst>
          </p:cNvPr>
          <p:cNvSpPr/>
          <p:nvPr/>
        </p:nvSpPr>
        <p:spPr>
          <a:xfrm>
            <a:off x="9030326" y="559351"/>
            <a:ext cx="1977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Nenhum filho:</a:t>
            </a:r>
            <a:br>
              <a:rPr lang="pt-BR"/>
            </a:br>
            <a:r>
              <a:rPr lang="pt-BR"/>
              <a:t>1 – apenas remova</a:t>
            </a:r>
          </a:p>
        </p:txBody>
      </p:sp>
    </p:spTree>
    <p:extLst>
      <p:ext uri="{BB962C8B-B14F-4D97-AF65-F5344CB8AC3E}">
        <p14:creationId xmlns:p14="http://schemas.microsoft.com/office/powerpoint/2010/main" val="22540459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D8BAF33-3D94-6D4A-9A88-BD9F2E25FDEB}"/>
              </a:ext>
            </a:extLst>
          </p:cNvPr>
          <p:cNvSpPr/>
          <p:nvPr/>
        </p:nvSpPr>
        <p:spPr>
          <a:xfrm>
            <a:off x="410045" y="5222116"/>
            <a:ext cx="2985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400"/>
              <a:t>Remoção</a:t>
            </a:r>
          </a:p>
          <a:p>
            <a:r>
              <a:rPr lang="en-IE" sz="2400" strike="sngStrike"/>
              <a:t>14</a:t>
            </a:r>
            <a:r>
              <a:rPr lang="en-IE" sz="2400"/>
              <a:t>, </a:t>
            </a:r>
            <a:r>
              <a:rPr lang="en-IE" sz="2400" strike="sngStrike"/>
              <a:t>13</a:t>
            </a:r>
            <a:r>
              <a:rPr lang="en-IE" sz="2400"/>
              <a:t>, </a:t>
            </a:r>
            <a:r>
              <a:rPr lang="en-IE" sz="2400" strike="sngStrike"/>
              <a:t>12</a:t>
            </a:r>
            <a:r>
              <a:rPr lang="en-IE" sz="2400"/>
              <a:t>, </a:t>
            </a:r>
            <a:r>
              <a:rPr lang="en-IE" sz="2400" strike="sngStrike"/>
              <a:t>30</a:t>
            </a:r>
            <a:r>
              <a:rPr lang="en-IE" sz="2400"/>
              <a:t>, </a:t>
            </a:r>
            <a:r>
              <a:rPr lang="en-IE" sz="2400" strike="sngStrike"/>
              <a:t>24</a:t>
            </a:r>
            <a:r>
              <a:rPr lang="en-IE" sz="2400"/>
              <a:t>, </a:t>
            </a:r>
            <a:r>
              <a:rPr lang="en-IE" sz="2400" strike="sngStrike"/>
              <a:t>29</a:t>
            </a:r>
            <a:endParaRPr lang="pt-BR" sz="2400" strike="sngStrik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24C86C-D75E-D04E-9D4B-DCEFC9FF016A}"/>
              </a:ext>
            </a:extLst>
          </p:cNvPr>
          <p:cNvSpPr/>
          <p:nvPr/>
        </p:nvSpPr>
        <p:spPr>
          <a:xfrm>
            <a:off x="2404979" y="1251620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52EAF2-CF17-5E4E-B314-5F0D88937BBE}"/>
              </a:ext>
            </a:extLst>
          </p:cNvPr>
          <p:cNvSpPr/>
          <p:nvPr/>
        </p:nvSpPr>
        <p:spPr>
          <a:xfrm>
            <a:off x="8393184" y="1262854"/>
            <a:ext cx="527825" cy="52782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EC67AB-E1AA-B640-873F-C26EFEFA9207}"/>
              </a:ext>
            </a:extLst>
          </p:cNvPr>
          <p:cNvSpPr/>
          <p:nvPr/>
        </p:nvSpPr>
        <p:spPr>
          <a:xfrm>
            <a:off x="1152119" y="231842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347A3F-0CB3-7542-82F4-3145F2679BFC}"/>
              </a:ext>
            </a:extLst>
          </p:cNvPr>
          <p:cNvSpPr/>
          <p:nvPr/>
        </p:nvSpPr>
        <p:spPr>
          <a:xfrm>
            <a:off x="7463950" y="22441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AA4BC7-E3D4-4B42-95B7-4B5A4CBDB6A0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2668892" y="1052693"/>
            <a:ext cx="270526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CF7B80-0985-9A49-A86E-B18C63EF5E3C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747389" y="1052693"/>
            <a:ext cx="2909708" cy="1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6076DA-C168-554B-A159-20BB58B1AF9E}"/>
              </a:ext>
            </a:extLst>
          </p:cNvPr>
          <p:cNvCxnSpPr>
            <a:cxnSpLocks/>
            <a:stCxn id="12" idx="3"/>
            <a:endCxn id="17" idx="0"/>
          </p:cNvCxnSpPr>
          <p:nvPr/>
        </p:nvCxnSpPr>
        <p:spPr>
          <a:xfrm flipH="1">
            <a:off x="7727863" y="1713381"/>
            <a:ext cx="742619" cy="53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04AD20-7E10-0D46-9A33-5EAC0EADAB4E}"/>
              </a:ext>
            </a:extLst>
          </p:cNvPr>
          <p:cNvCxnSpPr>
            <a:stCxn id="8" idx="3"/>
            <a:endCxn id="15" idx="0"/>
          </p:cNvCxnSpPr>
          <p:nvPr/>
        </p:nvCxnSpPr>
        <p:spPr>
          <a:xfrm flipH="1">
            <a:off x="1416032" y="1702147"/>
            <a:ext cx="1066245" cy="61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CFDC9-60FA-B746-9673-B0888FBC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40" y="2313427"/>
            <a:ext cx="2521619" cy="45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970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/>
              <a:t>2, 30, 27, 26, 11, 24,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ACAB720-94B1-7E4A-9DC8-F458CCBAAA64}"/>
              </a:ext>
            </a:extLst>
          </p:cNvPr>
          <p:cNvSpPr/>
          <p:nvPr/>
        </p:nvSpPr>
        <p:spPr>
          <a:xfrm>
            <a:off x="10534219" y="128982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881385-6732-2B40-9503-A3E3D54DCDF6}"/>
              </a:ext>
            </a:extLst>
          </p:cNvPr>
          <p:cNvSpPr/>
          <p:nvPr/>
        </p:nvSpPr>
        <p:spPr>
          <a:xfrm>
            <a:off x="9704550" y="435345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09F81E-6927-C94F-9BE2-2DA82F6374A2}"/>
              </a:ext>
            </a:extLst>
          </p:cNvPr>
          <p:cNvSpPr/>
          <p:nvPr/>
        </p:nvSpPr>
        <p:spPr>
          <a:xfrm>
            <a:off x="1925478" y="1289825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5050743" cy="23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F0736B-DE7C-814F-B24F-6FCEDDA59629}"/>
              </a:ext>
            </a:extLst>
          </p:cNvPr>
          <p:cNvCxnSpPr>
            <a:stCxn id="7" idx="3"/>
            <a:endCxn id="18" idx="0"/>
          </p:cNvCxnSpPr>
          <p:nvPr/>
        </p:nvCxnSpPr>
        <p:spPr>
          <a:xfrm flipH="1">
            <a:off x="2189391" y="1052693"/>
            <a:ext cx="3184769" cy="23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4D477E-D1DA-714D-B00C-99E45E91D0F7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839342" y="1740352"/>
            <a:ext cx="2772175" cy="672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0EFA9-C17D-3346-AF7A-3C4BF205E685}"/>
              </a:ext>
            </a:extLst>
          </p:cNvPr>
          <p:cNvCxnSpPr>
            <a:stCxn id="13" idx="5"/>
            <a:endCxn id="15" idx="0"/>
          </p:cNvCxnSpPr>
          <p:nvPr/>
        </p:nvCxnSpPr>
        <p:spPr>
          <a:xfrm>
            <a:off x="8950745" y="3812280"/>
            <a:ext cx="1017718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B623E-3BAF-7745-BAEE-B0F93F4CE79E}"/>
              </a:ext>
            </a:extLst>
          </p:cNvPr>
          <p:cNvSpPr/>
          <p:nvPr/>
        </p:nvSpPr>
        <p:spPr>
          <a:xfrm>
            <a:off x="476287" y="2160372"/>
            <a:ext cx="1977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Nenhum filho:</a:t>
            </a:r>
            <a:br>
              <a:rPr lang="pt-BR"/>
            </a:br>
            <a:r>
              <a:rPr lang="pt-BR"/>
              <a:t>1 – apenas remova</a:t>
            </a:r>
          </a:p>
        </p:txBody>
      </p:sp>
    </p:spTree>
    <p:extLst>
      <p:ext uri="{BB962C8B-B14F-4D97-AF65-F5344CB8AC3E}">
        <p14:creationId xmlns:p14="http://schemas.microsoft.com/office/powerpoint/2010/main" val="1242822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99393C-75AF-F345-B577-0DC0699A37E1}"/>
              </a:ext>
            </a:extLst>
          </p:cNvPr>
          <p:cNvSpPr txBox="1"/>
          <p:nvPr/>
        </p:nvSpPr>
        <p:spPr>
          <a:xfrm>
            <a:off x="247250" y="5118422"/>
            <a:ext cx="288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Remoção:</a:t>
            </a:r>
          </a:p>
          <a:p>
            <a:r>
              <a:rPr lang="en-US" sz="2400" strike="sngStrike"/>
              <a:t>2</a:t>
            </a:r>
            <a:r>
              <a:rPr lang="en-US" sz="2400"/>
              <a:t>, 30, 27, 26, 11, 24,</a:t>
            </a:r>
          </a:p>
          <a:p>
            <a:endParaRPr lang="pt-BR"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21AF6C-05FE-B84D-B512-6FE173F1A151}"/>
              </a:ext>
            </a:extLst>
          </p:cNvPr>
          <p:cNvCxnSpPr/>
          <p:nvPr/>
        </p:nvCxnSpPr>
        <p:spPr>
          <a:xfrm>
            <a:off x="3869473" y="143624"/>
            <a:ext cx="38583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D83410E-FA80-E748-8210-46D523579853}"/>
              </a:ext>
            </a:extLst>
          </p:cNvPr>
          <p:cNvSpPr/>
          <p:nvPr/>
        </p:nvSpPr>
        <p:spPr>
          <a:xfrm>
            <a:off x="5296862" y="602166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A3BBE0-F2B7-1A42-9EA2-F65D56B7E48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560775" y="143624"/>
            <a:ext cx="0" cy="4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ACAB720-94B1-7E4A-9DC8-F458CCBAAA64}"/>
              </a:ext>
            </a:extLst>
          </p:cNvPr>
          <p:cNvSpPr/>
          <p:nvPr/>
        </p:nvSpPr>
        <p:spPr>
          <a:xfrm>
            <a:off x="10534219" y="1289825"/>
            <a:ext cx="527825" cy="5278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CF8A64-D88A-4F44-B243-A031F7E78EFA}"/>
              </a:ext>
            </a:extLst>
          </p:cNvPr>
          <p:cNvSpPr/>
          <p:nvPr/>
        </p:nvSpPr>
        <p:spPr>
          <a:xfrm>
            <a:off x="7575429" y="2412381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26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6D134-ED98-0F4D-A16C-3216861D4F08}"/>
              </a:ext>
            </a:extLst>
          </p:cNvPr>
          <p:cNvSpPr/>
          <p:nvPr/>
        </p:nvSpPr>
        <p:spPr>
          <a:xfrm>
            <a:off x="6658943" y="3361754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B39EF5-B053-4646-966D-8F209F70C5E4}"/>
              </a:ext>
            </a:extLst>
          </p:cNvPr>
          <p:cNvSpPr/>
          <p:nvPr/>
        </p:nvSpPr>
        <p:spPr>
          <a:xfrm>
            <a:off x="8500218" y="33617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F2399C-10BE-8445-8E2B-4EB94169712B}"/>
              </a:ext>
            </a:extLst>
          </p:cNvPr>
          <p:cNvSpPr/>
          <p:nvPr/>
        </p:nvSpPr>
        <p:spPr>
          <a:xfrm>
            <a:off x="5548957" y="4353453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881385-6732-2B40-9503-A3E3D54DCDF6}"/>
              </a:ext>
            </a:extLst>
          </p:cNvPr>
          <p:cNvSpPr/>
          <p:nvPr/>
        </p:nvSpPr>
        <p:spPr>
          <a:xfrm>
            <a:off x="9704550" y="4353452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26B269-25F1-4142-BC6E-5B32C7B5AF10}"/>
              </a:ext>
            </a:extLst>
          </p:cNvPr>
          <p:cNvSpPr/>
          <p:nvPr/>
        </p:nvSpPr>
        <p:spPr>
          <a:xfrm>
            <a:off x="6348093" y="5316175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18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8E2B6C-9FAB-B747-8F66-F38580B977F6}"/>
              </a:ext>
            </a:extLst>
          </p:cNvPr>
          <p:cNvSpPr/>
          <p:nvPr/>
        </p:nvSpPr>
        <p:spPr>
          <a:xfrm>
            <a:off x="7273645" y="6096760"/>
            <a:ext cx="527825" cy="527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/>
              <a:t>21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F3D95A-A9F0-E445-B30F-4DA6BEFF9F9E}"/>
              </a:ext>
            </a:extLst>
          </p:cNvPr>
          <p:cNvCxnSpPr>
            <a:stCxn id="7" idx="5"/>
            <a:endCxn id="8" idx="0"/>
          </p:cNvCxnSpPr>
          <p:nvPr/>
        </p:nvCxnSpPr>
        <p:spPr>
          <a:xfrm>
            <a:off x="5747389" y="1052693"/>
            <a:ext cx="5050743" cy="23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64D477E-D1DA-714D-B00C-99E45E91D0F7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7839342" y="1740352"/>
            <a:ext cx="2772175" cy="672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FD8ED3-995F-AB40-B6D7-CAA5F5D63883}"/>
              </a:ext>
            </a:extLst>
          </p:cNvPr>
          <p:cNvCxnSpPr>
            <a:stCxn id="11" idx="5"/>
            <a:endCxn id="13" idx="0"/>
          </p:cNvCxnSpPr>
          <p:nvPr/>
        </p:nvCxnSpPr>
        <p:spPr>
          <a:xfrm>
            <a:off x="8025956" y="2862908"/>
            <a:ext cx="738175" cy="49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E3E70A-257A-644B-A9AE-0EF9744641C1}"/>
              </a:ext>
            </a:extLst>
          </p:cNvPr>
          <p:cNvCxnSpPr>
            <a:stCxn id="11" idx="3"/>
            <a:endCxn id="12" idx="0"/>
          </p:cNvCxnSpPr>
          <p:nvPr/>
        </p:nvCxnSpPr>
        <p:spPr>
          <a:xfrm flipH="1">
            <a:off x="6922856" y="2862908"/>
            <a:ext cx="729871" cy="498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214795-5246-AB47-9F1C-1A1A7CFAA662}"/>
              </a:ext>
            </a:extLst>
          </p:cNvPr>
          <p:cNvCxnSpPr>
            <a:stCxn id="12" idx="3"/>
            <a:endCxn id="14" idx="0"/>
          </p:cNvCxnSpPr>
          <p:nvPr/>
        </p:nvCxnSpPr>
        <p:spPr>
          <a:xfrm flipH="1">
            <a:off x="5812870" y="3812281"/>
            <a:ext cx="923371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240696-95CD-2947-B1DC-25D28D62DEF2}"/>
              </a:ext>
            </a:extLst>
          </p:cNvPr>
          <p:cNvCxnSpPr>
            <a:stCxn id="14" idx="5"/>
          </p:cNvCxnSpPr>
          <p:nvPr/>
        </p:nvCxnSpPr>
        <p:spPr>
          <a:xfrm>
            <a:off x="5999484" y="4803980"/>
            <a:ext cx="612521" cy="51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499391-0008-A34D-9F5A-D38A7169C71E}"/>
              </a:ext>
            </a:extLst>
          </p:cNvPr>
          <p:cNvCxnSpPr>
            <a:stCxn id="16" idx="5"/>
            <a:endCxn id="17" idx="0"/>
          </p:cNvCxnSpPr>
          <p:nvPr/>
        </p:nvCxnSpPr>
        <p:spPr>
          <a:xfrm>
            <a:off x="6798620" y="5766702"/>
            <a:ext cx="738938" cy="33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20EFA9-C17D-3346-AF7A-3C4BF205E685}"/>
              </a:ext>
            </a:extLst>
          </p:cNvPr>
          <p:cNvCxnSpPr>
            <a:stCxn id="13" idx="5"/>
            <a:endCxn id="15" idx="0"/>
          </p:cNvCxnSpPr>
          <p:nvPr/>
        </p:nvCxnSpPr>
        <p:spPr>
          <a:xfrm>
            <a:off x="8950745" y="3812280"/>
            <a:ext cx="1017718" cy="54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C96770B-5141-C544-A1CD-369DC6E2CE6C}"/>
              </a:ext>
            </a:extLst>
          </p:cNvPr>
          <p:cNvSpPr/>
          <p:nvPr/>
        </p:nvSpPr>
        <p:spPr>
          <a:xfrm>
            <a:off x="268825" y="1740352"/>
            <a:ext cx="29508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Um filhos:</a:t>
            </a:r>
            <a:br>
              <a:rPr lang="pt-BR"/>
            </a:br>
            <a:r>
              <a:rPr lang="pt-BR"/>
              <a:t>1 – copie o nó filho para o nó</a:t>
            </a:r>
          </a:p>
          <a:p>
            <a:r>
              <a:rPr lang="pt-BR"/>
              <a:t>a ser removido</a:t>
            </a:r>
          </a:p>
        </p:txBody>
      </p:sp>
    </p:spTree>
    <p:extLst>
      <p:ext uri="{BB962C8B-B14F-4D97-AF65-F5344CB8AC3E}">
        <p14:creationId xmlns:p14="http://schemas.microsoft.com/office/powerpoint/2010/main" val="385267062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{CA1FA3A9-768F-B742-9A85-4B08AC4D5A21}tf10001073</Template>
  <TotalTime>3019</TotalTime>
  <Words>2614</Words>
  <Application>Microsoft Macintosh PowerPoint</Application>
  <PresentationFormat>Widescreen</PresentationFormat>
  <Paragraphs>1124</Paragraphs>
  <Slides>112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5" baseType="lpstr">
      <vt:lpstr>Arial</vt:lpstr>
      <vt:lpstr>Tw Cen MT</vt:lpstr>
      <vt:lpstr>Droplet</vt:lpstr>
      <vt:lpstr>árvores de busca binárias</vt:lpstr>
      <vt:lpstr>Operações básicas de uma BST</vt:lpstr>
      <vt:lpstr>Operações básicas de uma BST</vt:lpstr>
      <vt:lpstr>Buscar</vt:lpstr>
      <vt:lpstr>Buscar</vt:lpstr>
      <vt:lpstr>Operações básicas de uma BST</vt:lpstr>
      <vt:lpstr>Inserir</vt:lpstr>
      <vt:lpstr>Inserir</vt:lpstr>
      <vt:lpstr>Operações básicas de uma BST</vt:lpstr>
      <vt:lpstr>percorrer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pré-ordem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EM-ordem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Percorrer – PÓS-ordem</vt:lpstr>
      <vt:lpstr>Operações básicas de uma BST</vt:lpstr>
      <vt:lpstr>Mínimo</vt:lpstr>
      <vt:lpstr>Operações básicas de uma BST</vt:lpstr>
      <vt:lpstr>máximo</vt:lpstr>
      <vt:lpstr>Operações básicas de uma BST</vt:lpstr>
      <vt:lpstr>Sucessor</vt:lpstr>
      <vt:lpstr>SUCESSOR</vt:lpstr>
      <vt:lpstr>SUCESSOR</vt:lpstr>
      <vt:lpstr>SUCESSOR</vt:lpstr>
      <vt:lpstr>Operações básicas de uma BST</vt:lpstr>
      <vt:lpstr>Antecessor</vt:lpstr>
      <vt:lpstr>Operações básicas de uma BST</vt:lpstr>
      <vt:lpstr>Remoção</vt:lpstr>
      <vt:lpstr>Remoção  Se o nó a ser removido não possui filhos</vt:lpstr>
      <vt:lpstr>Remoção  Se o nó a ser removido não possui filhos</vt:lpstr>
      <vt:lpstr>Remoção  Se o nó a ser removido possui apenas um filho</vt:lpstr>
      <vt:lpstr>Remoção  Se o nó a ser removido possui apenas um filho</vt:lpstr>
      <vt:lpstr>Remoção  Se o nó a ser removido possui apenas um filho</vt:lpstr>
      <vt:lpstr>Remoção  Se o nó a ser removido possui dois filhos</vt:lpstr>
      <vt:lpstr>Remoção  Se o nó a ser removido possui dois filhos</vt:lpstr>
      <vt:lpstr>Remoção  Se o nó a ser removido possui dois filhos</vt:lpstr>
      <vt:lpstr>Exercícios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Até a próxima aula!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árvores de busca binárias</dc:title>
  <dc:creator>artur.o.gomes@gmail.com</dc:creator>
  <cp:lastModifiedBy>artur.o.gomes@gmail.com</cp:lastModifiedBy>
  <cp:revision>133</cp:revision>
  <dcterms:created xsi:type="dcterms:W3CDTF">2021-04-23T19:09:07Z</dcterms:created>
  <dcterms:modified xsi:type="dcterms:W3CDTF">2021-04-27T01:33:05Z</dcterms:modified>
</cp:coreProperties>
</file>